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58" r:id="rId4"/>
    <p:sldId id="259" r:id="rId5"/>
    <p:sldId id="260" r:id="rId6"/>
    <p:sldId id="261" r:id="rId7"/>
    <p:sldId id="265" r:id="rId8"/>
    <p:sldId id="266" r:id="rId9"/>
    <p:sldId id="267" r:id="rId10"/>
    <p:sldId id="268" r:id="rId11"/>
    <p:sldId id="284" r:id="rId12"/>
    <p:sldId id="276" r:id="rId13"/>
    <p:sldId id="270" r:id="rId14"/>
    <p:sldId id="271" r:id="rId15"/>
    <p:sldId id="272" r:id="rId16"/>
    <p:sldId id="273" r:id="rId17"/>
    <p:sldId id="274" r:id="rId18"/>
    <p:sldId id="275" r:id="rId19"/>
    <p:sldId id="285" r:id="rId20"/>
    <p:sldId id="286" r:id="rId21"/>
    <p:sldId id="277" r:id="rId22"/>
    <p:sldId id="278" r:id="rId23"/>
    <p:sldId id="280" r:id="rId24"/>
    <p:sldId id="287" r:id="rId25"/>
    <p:sldId id="281" r:id="rId26"/>
    <p:sldId id="283" r:id="rId27"/>
    <p:sldId id="288"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07" d="100"/>
          <a:sy n="107" d="100"/>
        </p:scale>
        <p:origin x="138" y="414"/>
      </p:cViewPr>
      <p:guideLst/>
    </p:cSldViewPr>
  </p:slideViewPr>
  <p:notesTextViewPr>
    <p:cViewPr>
      <p:scale>
        <a:sx n="1" d="1"/>
        <a:sy n="1" d="1"/>
      </p:scale>
      <p:origin x="0" y="-14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8BF7A4-4F3F-4D15-8088-BE815BEA1600}" type="datetimeFigureOut">
              <a:rPr lang="fr-CH" smtClean="0"/>
              <a:t>07.03.2022</a:t>
            </a:fld>
            <a:endParaRPr lang="fr-CH"/>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83A5E-DB7F-495A-B2CC-FA0FA9D60D6C}" type="slidenum">
              <a:rPr lang="fr-CH" smtClean="0"/>
              <a:t>‹#›</a:t>
            </a:fld>
            <a:endParaRPr lang="fr-CH"/>
          </a:p>
        </p:txBody>
      </p:sp>
    </p:spTree>
    <p:extLst>
      <p:ext uri="{BB962C8B-B14F-4D97-AF65-F5344CB8AC3E}">
        <p14:creationId xmlns:p14="http://schemas.microsoft.com/office/powerpoint/2010/main" val="3667418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a:p>
        </p:txBody>
      </p:sp>
      <p:sp>
        <p:nvSpPr>
          <p:cNvPr id="4" name="Espace réservé du numéro de diapositive 3"/>
          <p:cNvSpPr>
            <a:spLocks noGrp="1"/>
          </p:cNvSpPr>
          <p:nvPr>
            <p:ph type="sldNum" sz="quarter" idx="5"/>
          </p:nvPr>
        </p:nvSpPr>
        <p:spPr/>
        <p:txBody>
          <a:bodyPr/>
          <a:lstStyle/>
          <a:p>
            <a:fld id="{A6E83A5E-DB7F-495A-B2CC-FA0FA9D60D6C}" type="slidenum">
              <a:rPr lang="fr-CH" smtClean="0"/>
              <a:t>1</a:t>
            </a:fld>
            <a:endParaRPr lang="fr-CH"/>
          </a:p>
        </p:txBody>
      </p:sp>
    </p:spTree>
    <p:extLst>
      <p:ext uri="{BB962C8B-B14F-4D97-AF65-F5344CB8AC3E}">
        <p14:creationId xmlns:p14="http://schemas.microsoft.com/office/powerpoint/2010/main" val="3297047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Ceci sont les outils avec lesquels nous travaillerons pour résoudre le problème suivant:</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11</a:t>
            </a:fld>
            <a:endParaRPr lang="fr-CH"/>
          </a:p>
        </p:txBody>
      </p:sp>
    </p:spTree>
    <p:extLst>
      <p:ext uri="{BB962C8B-B14F-4D97-AF65-F5344CB8AC3E}">
        <p14:creationId xmlns:p14="http://schemas.microsoft.com/office/powerpoint/2010/main" val="1135326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Est-ce que je peux trouver une suite d'indices, telle qu'en prenant les mots associés aux indices pour chaque liste, on forme deux mots identiques?</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12</a:t>
            </a:fld>
            <a:endParaRPr lang="fr-CH"/>
          </a:p>
        </p:txBody>
      </p:sp>
    </p:spTree>
    <p:extLst>
      <p:ext uri="{BB962C8B-B14F-4D97-AF65-F5344CB8AC3E}">
        <p14:creationId xmlns:p14="http://schemas.microsoft.com/office/powerpoint/2010/main" val="2837647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Reprenons l'exemple précédent et la suite d'indices "3231".</a:t>
            </a:r>
          </a:p>
          <a:p>
            <a:r>
              <a:rPr lang="fr-FR" dirty="0"/>
              <a:t>Est-ce que le mot formé par les mots de la liste A associés à ces indices est le même que pour les mots de B?</a:t>
            </a:r>
          </a:p>
          <a:p>
            <a:r>
              <a:rPr lang="fr-FR" dirty="0"/>
              <a:t>Construisons la solution ensemble étape par étape.</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13</a:t>
            </a:fld>
            <a:endParaRPr lang="fr-CH"/>
          </a:p>
        </p:txBody>
      </p:sp>
    </p:spTree>
    <p:extLst>
      <p:ext uri="{BB962C8B-B14F-4D97-AF65-F5344CB8AC3E}">
        <p14:creationId xmlns:p14="http://schemas.microsoft.com/office/powerpoint/2010/main" val="2892930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Nous avons comme premier indice, l'indice 3, nous prenons donc le troisième mot de chaque liste, en l'</a:t>
            </a:r>
            <a:r>
              <a:rPr lang="fr-FR" dirty="0" err="1"/>
              <a:t>occurance</a:t>
            </a:r>
            <a:r>
              <a:rPr lang="fr-FR" dirty="0"/>
              <a:t> "110" pour A et "11" pour B, et les mettons dans notre solution.</a:t>
            </a:r>
          </a:p>
          <a:p>
            <a:r>
              <a:rPr lang="fr-FR" dirty="0"/>
              <a:t>Nous aurons en haut la solution construite par A et en dessous celle construite par B.</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14</a:t>
            </a:fld>
            <a:endParaRPr lang="fr-CH"/>
          </a:p>
        </p:txBody>
      </p:sp>
    </p:spTree>
    <p:extLst>
      <p:ext uri="{BB962C8B-B14F-4D97-AF65-F5344CB8AC3E}">
        <p14:creationId xmlns:p14="http://schemas.microsoft.com/office/powerpoint/2010/main" val="75863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Ensuite nous prenons pour l'indice 2 "01" pour A et "00" pour B, et les rajoutons à la solution respective.</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15</a:t>
            </a:fld>
            <a:endParaRPr lang="fr-CH"/>
          </a:p>
        </p:txBody>
      </p:sp>
    </p:spTree>
    <p:extLst>
      <p:ext uri="{BB962C8B-B14F-4D97-AF65-F5344CB8AC3E}">
        <p14:creationId xmlns:p14="http://schemas.microsoft.com/office/powerpoint/2010/main" val="734373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Alors, nous répétons la même chose que pour le premier indice et </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16</a:t>
            </a:fld>
            <a:endParaRPr lang="fr-CH"/>
          </a:p>
        </p:txBody>
      </p:sp>
    </p:spTree>
    <p:extLst>
      <p:ext uri="{BB962C8B-B14F-4D97-AF65-F5344CB8AC3E}">
        <p14:creationId xmlns:p14="http://schemas.microsoft.com/office/powerpoint/2010/main" val="1301833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enfin nous avons "1" comme dernier indice, nous terminons donc notre solution avec "0" pour A et "100" pour B.</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17</a:t>
            </a:fld>
            <a:endParaRPr lang="fr-CH"/>
          </a:p>
        </p:txBody>
      </p:sp>
    </p:spTree>
    <p:extLst>
      <p:ext uri="{BB962C8B-B14F-4D97-AF65-F5344CB8AC3E}">
        <p14:creationId xmlns:p14="http://schemas.microsoft.com/office/powerpoint/2010/main" val="509608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peut enfin voir qu'en effet nous avons formé avec les mots tirés de A et de B exactement le même mot en utilisant la suite d'indices "3231".</a:t>
            </a:r>
          </a:p>
        </p:txBody>
      </p:sp>
      <p:sp>
        <p:nvSpPr>
          <p:cNvPr id="4" name="Slide Number Placeholder 3"/>
          <p:cNvSpPr>
            <a:spLocks noGrp="1"/>
          </p:cNvSpPr>
          <p:nvPr>
            <p:ph type="sldNum" sz="quarter" idx="5"/>
          </p:nvPr>
        </p:nvSpPr>
        <p:spPr/>
        <p:txBody>
          <a:bodyPr/>
          <a:lstStyle/>
          <a:p>
            <a:fld id="{A6E83A5E-DB7F-495A-B2CC-FA0FA9D60D6C}" type="slidenum">
              <a:rPr lang="fr-CH" smtClean="0"/>
              <a:t>18</a:t>
            </a:fld>
            <a:endParaRPr lang="fr-CH"/>
          </a:p>
        </p:txBody>
      </p:sp>
    </p:spTree>
    <p:extLst>
      <p:ext uri="{BB962C8B-B14F-4D97-AF65-F5344CB8AC3E}">
        <p14:creationId xmlns:p14="http://schemas.microsoft.com/office/powerpoint/2010/main" val="1731610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pour répondre à la fameuse question qu'on s'était posée, oui, on peut trouver une suite d'indices formant le même mot pour les deux listes de cette instance.</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19</a:t>
            </a:fld>
            <a:endParaRPr lang="fr-CH"/>
          </a:p>
        </p:txBody>
      </p:sp>
    </p:spTree>
    <p:extLst>
      <p:ext uri="{BB962C8B-B14F-4D97-AF65-F5344CB8AC3E}">
        <p14:creationId xmlns:p14="http://schemas.microsoft.com/office/powerpoint/2010/main" val="4179946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Notons que PCP se focalise non pas sur trouver une telle suite d'indices, mais sur la possibilité de pouvoir la former, un simple oui ou non suffit comme réponse, c'est un problème de décision.</a:t>
            </a:r>
          </a:p>
          <a:p>
            <a:r>
              <a:rPr lang="fr-FR" dirty="0"/>
              <a:t>Un problème de décision est un problème pour lequel on veut simplement répondre oui ou non à la question.</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20</a:t>
            </a:fld>
            <a:endParaRPr lang="fr-CH"/>
          </a:p>
        </p:txBody>
      </p:sp>
    </p:spTree>
    <p:extLst>
      <p:ext uri="{BB962C8B-B14F-4D97-AF65-F5344CB8AC3E}">
        <p14:creationId xmlns:p14="http://schemas.microsoft.com/office/powerpoint/2010/main" val="2612155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Nous avons affaire tous les jours à l'informatique, dont on dit qu'elle résout beaucoup de</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2</a:t>
            </a:fld>
            <a:endParaRPr lang="fr-CH"/>
          </a:p>
        </p:txBody>
      </p:sp>
    </p:spTree>
    <p:extLst>
      <p:ext uri="{BB962C8B-B14F-4D97-AF65-F5344CB8AC3E}">
        <p14:creationId xmlns:p14="http://schemas.microsoft.com/office/powerpoint/2010/main" val="154261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PCP est un problème indécidable.</a:t>
            </a:r>
          </a:p>
          <a:p>
            <a:r>
              <a:rPr lang="fr-FR" dirty="0"/>
              <a:t>Qu'est-ce que ça veut dire?</a:t>
            </a:r>
          </a:p>
          <a:p>
            <a:r>
              <a:rPr lang="fr-FR" dirty="0"/>
              <a:t>Le mot indécidable signifie qu'on ne peut pas prendre de décision, on ne peut pas répondre oui ou non.</a:t>
            </a:r>
          </a:p>
          <a:p>
            <a:r>
              <a:rPr lang="fr-FR" dirty="0"/>
              <a:t>Pourtant nous venons juste de voir que c'est tout à fait possible.</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21</a:t>
            </a:fld>
            <a:endParaRPr lang="fr-CH"/>
          </a:p>
        </p:txBody>
      </p:sp>
    </p:spTree>
    <p:extLst>
      <p:ext uri="{BB962C8B-B14F-4D97-AF65-F5344CB8AC3E}">
        <p14:creationId xmlns:p14="http://schemas.microsoft.com/office/powerpoint/2010/main" val="3173796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 effet, on peut rapidement trouver la réponse à de nombreuses instances du PCP.</a:t>
            </a:r>
          </a:p>
          <a:p>
            <a:r>
              <a:rPr lang="fr-FR" dirty="0"/>
              <a:t>Mais il n'existe pas de méthode automatique, c'est-à-dire de programme, ou d'algorithme, permettant de répondre correctement à n'importe quelle instance.</a:t>
            </a:r>
          </a:p>
          <a:p>
            <a:r>
              <a:rPr lang="fr-FR" dirty="0"/>
              <a:t>En informatique théorique, on définit donc un problème comme indécidable, s'il n'existe pas d'algorithme qui donne la bonne réponse, quelle que soit l'instance.</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22</a:t>
            </a:fld>
            <a:endParaRPr lang="fr-CH"/>
          </a:p>
        </p:txBody>
      </p:sp>
    </p:spTree>
    <p:extLst>
      <p:ext uri="{BB962C8B-B14F-4D97-AF65-F5344CB8AC3E}">
        <p14:creationId xmlns:p14="http://schemas.microsoft.com/office/powerpoint/2010/main" val="834537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Gardons notre alphabet et considérons maintenant les deux listes A et B suivantes.</a:t>
            </a:r>
          </a:p>
          <a:p>
            <a:r>
              <a:rPr lang="fr-FR" dirty="0"/>
              <a:t>Cet exemple semble bien simple à première vue, mais essayez de me dire si oui ou non il existe une solution? (faites pause le temps de réfléchir à ce sujet)</a:t>
            </a:r>
          </a:p>
          <a:p>
            <a:r>
              <a:rPr lang="fr-FR" dirty="0"/>
              <a:t>Avez-vous trouvé ou bien êtes-vous indécis?</a:t>
            </a:r>
          </a:p>
          <a:p>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23</a:t>
            </a:fld>
            <a:endParaRPr lang="fr-CH"/>
          </a:p>
        </p:txBody>
      </p:sp>
    </p:spTree>
    <p:extLst>
      <p:ext uri="{BB962C8B-B14F-4D97-AF65-F5344CB8AC3E}">
        <p14:creationId xmlns:p14="http://schemas.microsoft.com/office/powerpoint/2010/main" val="3297264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réponse à cette instance est positive: il existe bien une solution, mais elle est particulièrement longue !</a:t>
            </a:r>
          </a:p>
          <a:p>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24</a:t>
            </a:fld>
            <a:endParaRPr lang="fr-CH"/>
          </a:p>
        </p:txBody>
      </p:sp>
    </p:spTree>
    <p:extLst>
      <p:ext uri="{BB962C8B-B14F-4D97-AF65-F5344CB8AC3E}">
        <p14:creationId xmlns:p14="http://schemas.microsoft.com/office/powerpoint/2010/main" val="3967296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Cette solution est de taille 44, elle contient autant de blocs de mots des deux listes.</a:t>
            </a:r>
          </a:p>
          <a:p>
            <a:r>
              <a:rPr lang="fr-FR" dirty="0"/>
              <a:t>Il faut donc répondre oui à cette instance !</a:t>
            </a:r>
          </a:p>
          <a:p>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25</a:t>
            </a:fld>
            <a:endParaRPr lang="fr-CH"/>
          </a:p>
        </p:txBody>
      </p:sp>
    </p:spTree>
    <p:extLst>
      <p:ext uri="{BB962C8B-B14F-4D97-AF65-F5344CB8AC3E}">
        <p14:creationId xmlns:p14="http://schemas.microsoft.com/office/powerpoint/2010/main" val="1789132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Cette instance-ci est négative: il n'y a pas de solution.</a:t>
            </a:r>
          </a:p>
          <a:p>
            <a:r>
              <a:rPr lang="fr-FR" dirty="0"/>
              <a:t>Le programme qui a pu résoudre l'instance précédente tourne à l'infini pour cette instance-ci !</a:t>
            </a:r>
          </a:p>
          <a:p>
            <a:r>
              <a:rPr lang="fr-FR" dirty="0"/>
              <a:t>On limite donc souvent ce genre d'algorithme à une certaine taille pour la solution, afin d'éviter de réellement tourner en rond à l'infini.</a:t>
            </a:r>
          </a:p>
          <a:p>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26</a:t>
            </a:fld>
            <a:endParaRPr lang="fr-CH"/>
          </a:p>
        </p:txBody>
      </p:sp>
    </p:spTree>
    <p:extLst>
      <p:ext uri="{BB962C8B-B14F-4D97-AF65-F5344CB8AC3E}">
        <p14:creationId xmlns:p14="http://schemas.microsoft.com/office/powerpoint/2010/main" val="3505270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problème PCP semble peut-être un peu artificiel. Mais il est possible de démontrer, par exemple, que s'il existait un algorithme pour le résoudre,</a:t>
            </a:r>
          </a:p>
          <a:p>
            <a:r>
              <a:rPr lang="fr-FR" dirty="0"/>
              <a:t>on pourrait vérifier automatiquement que les logiciels ne contiennent pas de bugs! L'informatique serait alors bien différente ! Mais c'est hélas impossible.</a:t>
            </a:r>
          </a:p>
          <a:p>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27</a:t>
            </a:fld>
            <a:endParaRPr lang="fr-CH"/>
          </a:p>
        </p:txBody>
      </p:sp>
    </p:spTree>
    <p:extLst>
      <p:ext uri="{BB962C8B-B14F-4D97-AF65-F5344CB8AC3E}">
        <p14:creationId xmlns:p14="http://schemas.microsoft.com/office/powerpoint/2010/main" val="686530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ça est probablement difficile à cerner juste en nous écoutant.</a:t>
            </a:r>
          </a:p>
          <a:p>
            <a:r>
              <a:rPr lang="fr-FR" dirty="0"/>
              <a:t>C'est pour ça que nous avons programmé un petit jeu pour vous.</a:t>
            </a:r>
          </a:p>
          <a:p>
            <a:r>
              <a:rPr lang="fr-FR" dirty="0"/>
              <a:t>Ce jeu vous confronte à différentes instances de problèmes de Post, vous laisse former des mots et vous demande de trouver une solution.</a:t>
            </a:r>
          </a:p>
          <a:p>
            <a:r>
              <a:rPr lang="fr-FR"/>
              <a:t>Vous trouverez le jeu à l'adresse: https://pcp.digitelstudios.lu/</a:t>
            </a:r>
            <a:endParaRPr lang="en-GB"/>
          </a:p>
        </p:txBody>
      </p:sp>
      <p:sp>
        <p:nvSpPr>
          <p:cNvPr id="4" name="Slide Number Placeholder 3"/>
          <p:cNvSpPr>
            <a:spLocks noGrp="1"/>
          </p:cNvSpPr>
          <p:nvPr>
            <p:ph type="sldNum" sz="quarter" idx="5"/>
          </p:nvPr>
        </p:nvSpPr>
        <p:spPr/>
        <p:txBody>
          <a:bodyPr/>
          <a:lstStyle/>
          <a:p>
            <a:fld id="{A6E83A5E-DB7F-495A-B2CC-FA0FA9D60D6C}" type="slidenum">
              <a:rPr lang="fr-CH" smtClean="0"/>
              <a:t>28</a:t>
            </a:fld>
            <a:endParaRPr lang="fr-CH"/>
          </a:p>
        </p:txBody>
      </p:sp>
    </p:spTree>
    <p:extLst>
      <p:ext uri="{BB962C8B-B14F-4D97-AF65-F5344CB8AC3E}">
        <p14:creationId xmlns:p14="http://schemas.microsoft.com/office/powerpoint/2010/main" val="1220062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problèmes. Dans cette vidéo nous allons nous pencher sur un problème informatique bien particulier: le problème de correspondance de</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3</a:t>
            </a:fld>
            <a:endParaRPr lang="fr-CH"/>
          </a:p>
        </p:txBody>
      </p:sp>
    </p:spTree>
    <p:extLst>
      <p:ext uri="{BB962C8B-B14F-4D97-AF65-F5344CB8AC3E}">
        <p14:creationId xmlns:p14="http://schemas.microsoft.com/office/powerpoint/2010/main" val="3254740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 </a:t>
            </a:r>
            <a:r>
              <a:rPr lang="en-GB" dirty="0" err="1"/>
              <a:t>ou</a:t>
            </a:r>
            <a:r>
              <a:rPr lang="en-GB" dirty="0"/>
              <a:t> encore PCP. </a:t>
            </a:r>
            <a:r>
              <a:rPr lang="fr-FR" dirty="0"/>
              <a:t>Et non, ça n'a rien à voir avec la Poste et l'envoi de lettres, quoique le nom du problème pourrait nous laisser croire.</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4</a:t>
            </a:fld>
            <a:endParaRPr lang="fr-CH"/>
          </a:p>
        </p:txBody>
      </p:sp>
    </p:spTree>
    <p:extLst>
      <p:ext uri="{BB962C8B-B14F-4D97-AF65-F5344CB8AC3E}">
        <p14:creationId xmlns:p14="http://schemas.microsoft.com/office/powerpoint/2010/main" val="1831986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PCP est un problème inventé par Emil Leon Post, un scientifique américain à la vie compliquée, et qui a travaillé dans un domaine qui semble lui aussi compliqué, la logique et la théorie du calcul.</a:t>
            </a:r>
          </a:p>
          <a:p>
            <a:r>
              <a:rPr lang="fr-FR" dirty="0"/>
              <a:t>De quel problème s'agit-il ?</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5</a:t>
            </a:fld>
            <a:endParaRPr lang="fr-CH"/>
          </a:p>
        </p:txBody>
      </p:sp>
    </p:spTree>
    <p:extLst>
      <p:ext uri="{BB962C8B-B14F-4D97-AF65-F5344CB8AC3E}">
        <p14:creationId xmlns:p14="http://schemas.microsoft.com/office/powerpoint/2010/main" val="3159225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Nous parlerons dans ce contexte d'alphabets. Bien que la suite "A,B,C,D,E,F,..." est UN alphabet ce n'est pas le seul.</a:t>
            </a:r>
          </a:p>
          <a:p>
            <a:r>
              <a:rPr lang="fr-FR" dirty="0"/>
              <a:t>En effet, il existe une infinité d'alphabets, définis en informatique comme des ensembles de symboles, par exemple "4,3,7,2", "@,*,&amp;,$", ou "A,B,C,D,..." . </a:t>
            </a:r>
          </a:p>
          <a:p>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6</a:t>
            </a:fld>
            <a:endParaRPr lang="fr-CH"/>
          </a:p>
        </p:txBody>
      </p:sp>
    </p:spTree>
    <p:extLst>
      <p:ext uri="{BB962C8B-B14F-4D97-AF65-F5344CB8AC3E}">
        <p14:creationId xmlns:p14="http://schemas.microsoft.com/office/powerpoint/2010/main" val="372689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Considérons un alphabet de taille finie.</a:t>
            </a:r>
          </a:p>
          <a:p>
            <a:r>
              <a:rPr lang="fr-FR" dirty="0"/>
              <a:t>Par simplicité nous prendrons l'alphabet "01" à 2 symboles.</a:t>
            </a:r>
            <a:br>
              <a:rPr lang="fr-FR" dirty="0"/>
            </a:br>
            <a:r>
              <a:rPr lang="fr-FR" dirty="0"/>
              <a:t>On se donne ensuite deux listes de même taille contenant des mots composés des symboles de notre alphabet.</a:t>
            </a:r>
          </a:p>
          <a:p>
            <a:r>
              <a:rPr lang="fr-FR" dirty="0"/>
              <a:t>Prenons par exemple une liste A contenant les mots ["0","01","110"] et une liste B contenant les mots ["100", "00", "11"].</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7</a:t>
            </a:fld>
            <a:endParaRPr lang="fr-CH"/>
          </a:p>
        </p:txBody>
      </p:sp>
    </p:spTree>
    <p:extLst>
      <p:ext uri="{BB962C8B-B14F-4D97-AF65-F5344CB8AC3E}">
        <p14:creationId xmlns:p14="http://schemas.microsoft.com/office/powerpoint/2010/main" val="1389131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Enfin, nous avons un indice qui permet de retrouver un mot d'une liste sur base de sa position, par exemple l'indice 1 pour A nous donne "0" et pour la liste B "100"</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8</a:t>
            </a:fld>
            <a:endParaRPr lang="fr-CH"/>
          </a:p>
        </p:txBody>
      </p:sp>
    </p:spTree>
    <p:extLst>
      <p:ext uri="{BB962C8B-B14F-4D97-AF65-F5344CB8AC3E}">
        <p14:creationId xmlns:p14="http://schemas.microsoft.com/office/powerpoint/2010/main" val="718425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Enfin, nous avons un indice qui permet de retrouver un mot d'une liste sur base de sa position, par exemple l'indice 1 pour A nous donne "0" et pour la liste B "100"</a:t>
            </a:r>
            <a:endParaRPr lang="en-GB" dirty="0"/>
          </a:p>
        </p:txBody>
      </p:sp>
      <p:sp>
        <p:nvSpPr>
          <p:cNvPr id="4" name="Slide Number Placeholder 3"/>
          <p:cNvSpPr>
            <a:spLocks noGrp="1"/>
          </p:cNvSpPr>
          <p:nvPr>
            <p:ph type="sldNum" sz="quarter" idx="5"/>
          </p:nvPr>
        </p:nvSpPr>
        <p:spPr/>
        <p:txBody>
          <a:bodyPr/>
          <a:lstStyle/>
          <a:p>
            <a:fld id="{A6E83A5E-DB7F-495A-B2CC-FA0FA9D60D6C}" type="slidenum">
              <a:rPr lang="fr-CH" smtClean="0"/>
              <a:t>10</a:t>
            </a:fld>
            <a:endParaRPr lang="fr-CH"/>
          </a:p>
        </p:txBody>
      </p:sp>
    </p:spTree>
    <p:extLst>
      <p:ext uri="{BB962C8B-B14F-4D97-AF65-F5344CB8AC3E}">
        <p14:creationId xmlns:p14="http://schemas.microsoft.com/office/powerpoint/2010/main" val="252482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08B80959-00C4-46DE-96EE-87FF2C084466}" type="datetimeFigureOut">
              <a:rPr lang="fr-CH" smtClean="0"/>
              <a:t>07.03.2022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9B66626-D874-4CED-BE43-A6E732EDB5A1}" type="slidenum">
              <a:rPr lang="fr-CH" smtClean="0"/>
              <a:t>‹#›</a:t>
            </a:fld>
            <a:endParaRPr lang="fr-CH"/>
          </a:p>
        </p:txBody>
      </p:sp>
    </p:spTree>
    <p:extLst>
      <p:ext uri="{BB962C8B-B14F-4D97-AF65-F5344CB8AC3E}">
        <p14:creationId xmlns:p14="http://schemas.microsoft.com/office/powerpoint/2010/main" val="4260248446"/>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B80959-00C4-46DE-96EE-87FF2C084466}" type="datetimeFigureOut">
              <a:rPr lang="fr-CH" smtClean="0"/>
              <a:t>07.03.2022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9B66626-D874-4CED-BE43-A6E732EDB5A1}" type="slidenum">
              <a:rPr lang="fr-CH" smtClean="0"/>
              <a:t>‹#›</a:t>
            </a:fld>
            <a:endParaRPr lang="fr-CH"/>
          </a:p>
        </p:txBody>
      </p:sp>
    </p:spTree>
    <p:extLst>
      <p:ext uri="{BB962C8B-B14F-4D97-AF65-F5344CB8AC3E}">
        <p14:creationId xmlns:p14="http://schemas.microsoft.com/office/powerpoint/2010/main" val="1941145584"/>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B80959-00C4-46DE-96EE-87FF2C084466}" type="datetimeFigureOut">
              <a:rPr lang="fr-CH" smtClean="0"/>
              <a:t>07.03.2022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9B66626-D874-4CED-BE43-A6E732EDB5A1}" type="slidenum">
              <a:rPr lang="fr-CH" smtClean="0"/>
              <a:t>‹#›</a:t>
            </a:fld>
            <a:endParaRPr lang="fr-CH"/>
          </a:p>
        </p:txBody>
      </p:sp>
    </p:spTree>
    <p:extLst>
      <p:ext uri="{BB962C8B-B14F-4D97-AF65-F5344CB8AC3E}">
        <p14:creationId xmlns:p14="http://schemas.microsoft.com/office/powerpoint/2010/main" val="1996207888"/>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8B80959-00C4-46DE-96EE-87FF2C084466}" type="datetimeFigureOut">
              <a:rPr lang="fr-CH" smtClean="0"/>
              <a:t>07.03.2022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9B66626-D874-4CED-BE43-A6E732EDB5A1}" type="slidenum">
              <a:rPr lang="fr-CH" smtClean="0"/>
              <a:t>‹#›</a:t>
            </a:fld>
            <a:endParaRPr lang="fr-CH"/>
          </a:p>
        </p:txBody>
      </p:sp>
    </p:spTree>
    <p:extLst>
      <p:ext uri="{BB962C8B-B14F-4D97-AF65-F5344CB8AC3E}">
        <p14:creationId xmlns:p14="http://schemas.microsoft.com/office/powerpoint/2010/main" val="2897050503"/>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8B80959-00C4-46DE-96EE-87FF2C084466}" type="datetimeFigureOut">
              <a:rPr lang="fr-CH" smtClean="0"/>
              <a:t>07.03.2022</a:t>
            </a:fld>
            <a:endParaRPr lang="fr-CH"/>
          </a:p>
        </p:txBody>
      </p:sp>
      <p:sp>
        <p:nvSpPr>
          <p:cNvPr id="5" name="Footer Placeholder 4"/>
          <p:cNvSpPr>
            <a:spLocks noGrp="1"/>
          </p:cNvSpPr>
          <p:nvPr>
            <p:ph type="ftr" sz="quarter" idx="11"/>
          </p:nvPr>
        </p:nvSpPr>
        <p:spPr/>
        <p:txBody>
          <a:bodyPr/>
          <a:lstStyle/>
          <a:p>
            <a:endParaRPr lang="fr-CH"/>
          </a:p>
        </p:txBody>
      </p:sp>
      <p:sp>
        <p:nvSpPr>
          <p:cNvPr id="6" name="Slide Number Placeholder 5"/>
          <p:cNvSpPr>
            <a:spLocks noGrp="1"/>
          </p:cNvSpPr>
          <p:nvPr>
            <p:ph type="sldNum" sz="quarter" idx="12"/>
          </p:nvPr>
        </p:nvSpPr>
        <p:spPr/>
        <p:txBody>
          <a:bodyPr/>
          <a:lstStyle/>
          <a:p>
            <a:fld id="{E9B66626-D874-4CED-BE43-A6E732EDB5A1}" type="slidenum">
              <a:rPr lang="fr-CH" smtClean="0"/>
              <a:t>‹#›</a:t>
            </a:fld>
            <a:endParaRPr lang="fr-CH"/>
          </a:p>
        </p:txBody>
      </p:sp>
    </p:spTree>
    <p:extLst>
      <p:ext uri="{BB962C8B-B14F-4D97-AF65-F5344CB8AC3E}">
        <p14:creationId xmlns:p14="http://schemas.microsoft.com/office/powerpoint/2010/main" val="2195391909"/>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08B80959-00C4-46DE-96EE-87FF2C084466}" type="datetimeFigureOut">
              <a:rPr lang="fr-CH" smtClean="0"/>
              <a:t>07.03.2022</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9B66626-D874-4CED-BE43-A6E732EDB5A1}" type="slidenum">
              <a:rPr lang="fr-CH" smtClean="0"/>
              <a:t>‹#›</a:t>
            </a:fld>
            <a:endParaRPr lang="fr-CH"/>
          </a:p>
        </p:txBody>
      </p:sp>
    </p:spTree>
    <p:extLst>
      <p:ext uri="{BB962C8B-B14F-4D97-AF65-F5344CB8AC3E}">
        <p14:creationId xmlns:p14="http://schemas.microsoft.com/office/powerpoint/2010/main" val="703326481"/>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08B80959-00C4-46DE-96EE-87FF2C084466}" type="datetimeFigureOut">
              <a:rPr lang="fr-CH" smtClean="0"/>
              <a:t>07.03.2022</a:t>
            </a:fld>
            <a:endParaRPr lang="fr-CH"/>
          </a:p>
        </p:txBody>
      </p:sp>
      <p:sp>
        <p:nvSpPr>
          <p:cNvPr id="8" name="Footer Placeholder 7"/>
          <p:cNvSpPr>
            <a:spLocks noGrp="1"/>
          </p:cNvSpPr>
          <p:nvPr>
            <p:ph type="ftr" sz="quarter" idx="11"/>
          </p:nvPr>
        </p:nvSpPr>
        <p:spPr/>
        <p:txBody>
          <a:bodyPr/>
          <a:lstStyle/>
          <a:p>
            <a:endParaRPr lang="fr-CH"/>
          </a:p>
        </p:txBody>
      </p:sp>
      <p:sp>
        <p:nvSpPr>
          <p:cNvPr id="9" name="Slide Number Placeholder 8"/>
          <p:cNvSpPr>
            <a:spLocks noGrp="1"/>
          </p:cNvSpPr>
          <p:nvPr>
            <p:ph type="sldNum" sz="quarter" idx="12"/>
          </p:nvPr>
        </p:nvSpPr>
        <p:spPr/>
        <p:txBody>
          <a:bodyPr/>
          <a:lstStyle/>
          <a:p>
            <a:fld id="{E9B66626-D874-4CED-BE43-A6E732EDB5A1}" type="slidenum">
              <a:rPr lang="fr-CH" smtClean="0"/>
              <a:t>‹#›</a:t>
            </a:fld>
            <a:endParaRPr lang="fr-CH"/>
          </a:p>
        </p:txBody>
      </p:sp>
    </p:spTree>
    <p:extLst>
      <p:ext uri="{BB962C8B-B14F-4D97-AF65-F5344CB8AC3E}">
        <p14:creationId xmlns:p14="http://schemas.microsoft.com/office/powerpoint/2010/main" val="2304148695"/>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08B80959-00C4-46DE-96EE-87FF2C084466}" type="datetimeFigureOut">
              <a:rPr lang="fr-CH" smtClean="0"/>
              <a:t>07.03.2022</a:t>
            </a:fld>
            <a:endParaRPr lang="fr-CH"/>
          </a:p>
        </p:txBody>
      </p:sp>
      <p:sp>
        <p:nvSpPr>
          <p:cNvPr id="4" name="Footer Placeholder 3"/>
          <p:cNvSpPr>
            <a:spLocks noGrp="1"/>
          </p:cNvSpPr>
          <p:nvPr>
            <p:ph type="ftr" sz="quarter" idx="11"/>
          </p:nvPr>
        </p:nvSpPr>
        <p:spPr/>
        <p:txBody>
          <a:bodyPr/>
          <a:lstStyle/>
          <a:p>
            <a:endParaRPr lang="fr-CH"/>
          </a:p>
        </p:txBody>
      </p:sp>
      <p:sp>
        <p:nvSpPr>
          <p:cNvPr id="5" name="Slide Number Placeholder 4"/>
          <p:cNvSpPr>
            <a:spLocks noGrp="1"/>
          </p:cNvSpPr>
          <p:nvPr>
            <p:ph type="sldNum" sz="quarter" idx="12"/>
          </p:nvPr>
        </p:nvSpPr>
        <p:spPr/>
        <p:txBody>
          <a:bodyPr/>
          <a:lstStyle/>
          <a:p>
            <a:fld id="{E9B66626-D874-4CED-BE43-A6E732EDB5A1}" type="slidenum">
              <a:rPr lang="fr-CH" smtClean="0"/>
              <a:t>‹#›</a:t>
            </a:fld>
            <a:endParaRPr lang="fr-CH"/>
          </a:p>
        </p:txBody>
      </p:sp>
    </p:spTree>
    <p:extLst>
      <p:ext uri="{BB962C8B-B14F-4D97-AF65-F5344CB8AC3E}">
        <p14:creationId xmlns:p14="http://schemas.microsoft.com/office/powerpoint/2010/main" val="3515940096"/>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80959-00C4-46DE-96EE-87FF2C084466}" type="datetimeFigureOut">
              <a:rPr lang="fr-CH" smtClean="0"/>
              <a:t>07.03.2022</a:t>
            </a:fld>
            <a:endParaRPr lang="fr-CH"/>
          </a:p>
        </p:txBody>
      </p:sp>
      <p:sp>
        <p:nvSpPr>
          <p:cNvPr id="3" name="Footer Placeholder 2"/>
          <p:cNvSpPr>
            <a:spLocks noGrp="1"/>
          </p:cNvSpPr>
          <p:nvPr>
            <p:ph type="ftr" sz="quarter" idx="11"/>
          </p:nvPr>
        </p:nvSpPr>
        <p:spPr/>
        <p:txBody>
          <a:bodyPr/>
          <a:lstStyle/>
          <a:p>
            <a:endParaRPr lang="fr-CH"/>
          </a:p>
        </p:txBody>
      </p:sp>
      <p:sp>
        <p:nvSpPr>
          <p:cNvPr id="4" name="Slide Number Placeholder 3"/>
          <p:cNvSpPr>
            <a:spLocks noGrp="1"/>
          </p:cNvSpPr>
          <p:nvPr>
            <p:ph type="sldNum" sz="quarter" idx="12"/>
          </p:nvPr>
        </p:nvSpPr>
        <p:spPr/>
        <p:txBody>
          <a:bodyPr/>
          <a:lstStyle/>
          <a:p>
            <a:fld id="{E9B66626-D874-4CED-BE43-A6E732EDB5A1}" type="slidenum">
              <a:rPr lang="fr-CH" smtClean="0"/>
              <a:t>‹#›</a:t>
            </a:fld>
            <a:endParaRPr lang="fr-CH"/>
          </a:p>
        </p:txBody>
      </p:sp>
    </p:spTree>
    <p:extLst>
      <p:ext uri="{BB962C8B-B14F-4D97-AF65-F5344CB8AC3E}">
        <p14:creationId xmlns:p14="http://schemas.microsoft.com/office/powerpoint/2010/main" val="2217025095"/>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8B80959-00C4-46DE-96EE-87FF2C084466}" type="datetimeFigureOut">
              <a:rPr lang="fr-CH" smtClean="0"/>
              <a:t>07.03.2022</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9B66626-D874-4CED-BE43-A6E732EDB5A1}" type="slidenum">
              <a:rPr lang="fr-CH" smtClean="0"/>
              <a:t>‹#›</a:t>
            </a:fld>
            <a:endParaRPr lang="fr-CH"/>
          </a:p>
        </p:txBody>
      </p:sp>
    </p:spTree>
    <p:extLst>
      <p:ext uri="{BB962C8B-B14F-4D97-AF65-F5344CB8AC3E}">
        <p14:creationId xmlns:p14="http://schemas.microsoft.com/office/powerpoint/2010/main" val="1302702560"/>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8B80959-00C4-46DE-96EE-87FF2C084466}" type="datetimeFigureOut">
              <a:rPr lang="fr-CH" smtClean="0"/>
              <a:t>07.03.2022</a:t>
            </a:fld>
            <a:endParaRPr lang="fr-CH"/>
          </a:p>
        </p:txBody>
      </p:sp>
      <p:sp>
        <p:nvSpPr>
          <p:cNvPr id="6" name="Footer Placeholder 5"/>
          <p:cNvSpPr>
            <a:spLocks noGrp="1"/>
          </p:cNvSpPr>
          <p:nvPr>
            <p:ph type="ftr" sz="quarter" idx="11"/>
          </p:nvPr>
        </p:nvSpPr>
        <p:spPr/>
        <p:txBody>
          <a:bodyPr/>
          <a:lstStyle/>
          <a:p>
            <a:endParaRPr lang="fr-CH"/>
          </a:p>
        </p:txBody>
      </p:sp>
      <p:sp>
        <p:nvSpPr>
          <p:cNvPr id="7" name="Slide Number Placeholder 6"/>
          <p:cNvSpPr>
            <a:spLocks noGrp="1"/>
          </p:cNvSpPr>
          <p:nvPr>
            <p:ph type="sldNum" sz="quarter" idx="12"/>
          </p:nvPr>
        </p:nvSpPr>
        <p:spPr/>
        <p:txBody>
          <a:bodyPr/>
          <a:lstStyle/>
          <a:p>
            <a:fld id="{E9B66626-D874-4CED-BE43-A6E732EDB5A1}" type="slidenum">
              <a:rPr lang="fr-CH" smtClean="0"/>
              <a:t>‹#›</a:t>
            </a:fld>
            <a:endParaRPr lang="fr-CH"/>
          </a:p>
        </p:txBody>
      </p:sp>
    </p:spTree>
    <p:extLst>
      <p:ext uri="{BB962C8B-B14F-4D97-AF65-F5344CB8AC3E}">
        <p14:creationId xmlns:p14="http://schemas.microsoft.com/office/powerpoint/2010/main" val="1918135756"/>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80959-00C4-46DE-96EE-87FF2C084466}" type="datetimeFigureOut">
              <a:rPr lang="fr-CH" smtClean="0"/>
              <a:t>07.03.2022</a:t>
            </a:fld>
            <a:endParaRPr lang="fr-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66626-D874-4CED-BE43-A6E732EDB5A1}" type="slidenum">
              <a:rPr lang="fr-CH" smtClean="0"/>
              <a:t>‹#›</a:t>
            </a:fld>
            <a:endParaRPr lang="fr-CH"/>
          </a:p>
        </p:txBody>
      </p:sp>
    </p:spTree>
    <p:extLst>
      <p:ext uri="{BB962C8B-B14F-4D97-AF65-F5344CB8AC3E}">
        <p14:creationId xmlns:p14="http://schemas.microsoft.com/office/powerpoint/2010/main" val="1539921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1.png"/><Relationship Id="rId2" Type="http://schemas.microsoft.com/office/2007/relationships/media" Target="../media/media14.m4a"/><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1.png"/><Relationship Id="rId2" Type="http://schemas.microsoft.com/office/2007/relationships/media" Target="../media/media15.m4a"/><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1.png"/><Relationship Id="rId2" Type="http://schemas.microsoft.com/office/2007/relationships/media" Target="../media/media16.m4a"/><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1.png"/><Relationship Id="rId2" Type="http://schemas.microsoft.com/office/2007/relationships/media" Target="../media/media17.m4a"/><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m4a"/><Relationship Id="rId7" Type="http://schemas.openxmlformats.org/officeDocument/2006/relationships/image" Target="../media/image3.jpe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1.png"/><Relationship Id="rId2" Type="http://schemas.microsoft.com/office/2007/relationships/media" Target="../media/media20.m4a"/><Relationship Id="rId1" Type="http://schemas.openxmlformats.org/officeDocument/2006/relationships/tags" Target="../tags/tag9.xml"/><Relationship Id="rId6" Type="http://schemas.openxmlformats.org/officeDocument/2006/relationships/image" Target="../media/image10.jpe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1.jpeg"/><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1.png"/><Relationship Id="rId2" Type="http://schemas.microsoft.com/office/2007/relationships/media" Target="../media/media22.m4a"/><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1.png"/><Relationship Id="rId2" Type="http://schemas.microsoft.com/office/2007/relationships/media" Target="../media/media22.m4a"/><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4.m4a"/><Relationship Id="rId7" Type="http://schemas.openxmlformats.org/officeDocument/2006/relationships/image" Target="../media/image6.jpe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8.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9.jp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61073A-8DA7-438A-9A22-81A8B45DF45B}"/>
              </a:ext>
            </a:extLst>
          </p:cNvPr>
          <p:cNvSpPr>
            <a:spLocks noGrp="1"/>
          </p:cNvSpPr>
          <p:nvPr>
            <p:ph type="ctrTitle"/>
          </p:nvPr>
        </p:nvSpPr>
        <p:spPr>
          <a:xfrm>
            <a:off x="1524000" y="2657992"/>
            <a:ext cx="9144000" cy="1542015"/>
          </a:xfrm>
        </p:spPr>
        <p:txBody>
          <a:bodyPr>
            <a:normAutofit fontScale="90000"/>
          </a:bodyPr>
          <a:lstStyle/>
          <a:p>
            <a:r>
              <a:rPr lang="fr-CH" dirty="0">
                <a:latin typeface="Gotham Black" panose="02000603040000020004" pitchFamily="2" charset="0"/>
              </a:rPr>
              <a:t>Le Problème de Correspondance de Post</a:t>
            </a:r>
          </a:p>
        </p:txBody>
      </p:sp>
      <p:pic>
        <p:nvPicPr>
          <p:cNvPr id="4" name="Audio 3">
            <a:hlinkClick r:id="" action="ppaction://media"/>
            <a:extLst>
              <a:ext uri="{FF2B5EF4-FFF2-40B4-BE49-F238E27FC236}">
                <a16:creationId xmlns:a16="http://schemas.microsoft.com/office/drawing/2014/main" id="{B7D4B900-99A2-4185-88B1-6EB1203AED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5266760"/>
      </p:ext>
    </p:extLst>
  </p:cSld>
  <p:clrMapOvr>
    <a:masterClrMapping/>
  </p:clrMapOvr>
  <mc:AlternateContent xmlns:mc="http://schemas.openxmlformats.org/markup-compatibility/2006" xmlns:p14="http://schemas.microsoft.com/office/powerpoint/2010/main">
    <mc:Choice Requires="p14">
      <p:transition spd="med" p14:dur="700" advTm="4282">
        <p:fade/>
      </p:transition>
    </mc:Choice>
    <mc:Fallback xmlns="">
      <p:transition spd="med" advTm="42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5"/>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[0, 01, </a:t>
            </a:r>
            <a:r>
              <a:rPr lang="fr-CH" sz="2800" dirty="0">
                <a:solidFill>
                  <a:srgbClr val="FF66CC"/>
                </a:solidFill>
              </a:rPr>
              <a:t>110</a:t>
            </a:r>
            <a:r>
              <a:rPr lang="fr-CH" sz="2800" dirty="0"/>
              <a:t>]</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[100, 00, </a:t>
            </a:r>
            <a:r>
              <a:rPr lang="fr-CH" sz="2800" dirty="0">
                <a:solidFill>
                  <a:srgbClr val="FF66CC"/>
                </a:solidFill>
              </a:rPr>
              <a:t>11</a:t>
            </a:r>
            <a:r>
              <a:rPr lang="fr-CH" sz="2800" dirty="0"/>
              <a:t>]</a:t>
            </a:r>
          </a:p>
        </p:txBody>
      </p:sp>
      <p:sp>
        <p:nvSpPr>
          <p:cNvPr id="2" name="ZoneTexte 1">
            <a:extLst>
              <a:ext uri="{FF2B5EF4-FFF2-40B4-BE49-F238E27FC236}">
                <a16:creationId xmlns:a16="http://schemas.microsoft.com/office/drawing/2014/main" id="{F26E5974-0840-4AE2-A623-B6035B8A9303}"/>
              </a:ext>
            </a:extLst>
          </p:cNvPr>
          <p:cNvSpPr txBox="1"/>
          <p:nvPr/>
        </p:nvSpPr>
        <p:spPr>
          <a:xfrm>
            <a:off x="5266290" y="3198167"/>
            <a:ext cx="1386918" cy="461665"/>
          </a:xfrm>
          <a:prstGeom prst="rect">
            <a:avLst/>
          </a:prstGeom>
          <a:noFill/>
        </p:spPr>
        <p:txBody>
          <a:bodyPr wrap="none" rtlCol="0">
            <a:spAutoFit/>
          </a:bodyPr>
          <a:lstStyle/>
          <a:p>
            <a:r>
              <a:rPr lang="fr-CH" sz="2400" dirty="0">
                <a:solidFill>
                  <a:srgbClr val="FF66CC"/>
                </a:solidFill>
              </a:rPr>
              <a:t>Indice = 3</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pic>
        <p:nvPicPr>
          <p:cNvPr id="9" name="Audio 8">
            <a:hlinkClick r:id="" action="ppaction://media"/>
            <a:extLst>
              <a:ext uri="{FF2B5EF4-FFF2-40B4-BE49-F238E27FC236}">
                <a16:creationId xmlns:a16="http://schemas.microsoft.com/office/drawing/2014/main" id="{23D667FC-1289-46EE-9A2A-CC3D5DC2E9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34926580"/>
      </p:ext>
    </p:extLst>
  </p:cSld>
  <p:clrMapOvr>
    <a:masterClrMapping/>
  </p:clrMapOvr>
  <mc:AlternateContent xmlns:mc="http://schemas.openxmlformats.org/markup-compatibility/2006" xmlns:p14="http://schemas.microsoft.com/office/powerpoint/2010/main">
    <mc:Choice Requires="p14">
      <p:transition spd="med" p14:dur="700" advTm="3818">
        <p:fade/>
      </p:transition>
    </mc:Choice>
    <mc:Fallback xmlns="">
      <p:transition spd="med" advTm="38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5"/>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[0, 01, 110]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[100, 00, 11]</a:t>
            </a:r>
          </a:p>
        </p:txBody>
      </p:sp>
      <p:sp>
        <p:nvSpPr>
          <p:cNvPr id="2" name="ZoneTexte 1">
            <a:extLst>
              <a:ext uri="{FF2B5EF4-FFF2-40B4-BE49-F238E27FC236}">
                <a16:creationId xmlns:a16="http://schemas.microsoft.com/office/drawing/2014/main" id="{F26E5974-0840-4AE2-A623-B6035B8A9303}"/>
              </a:ext>
            </a:extLst>
          </p:cNvPr>
          <p:cNvSpPr txBox="1"/>
          <p:nvPr/>
        </p:nvSpPr>
        <p:spPr>
          <a:xfrm>
            <a:off x="5429796" y="3198167"/>
            <a:ext cx="1059906" cy="461665"/>
          </a:xfrm>
          <a:prstGeom prst="rect">
            <a:avLst/>
          </a:prstGeom>
          <a:noFill/>
        </p:spPr>
        <p:txBody>
          <a:bodyPr wrap="none" rtlCol="0">
            <a:spAutoFit/>
          </a:bodyPr>
          <a:lstStyle/>
          <a:p>
            <a:r>
              <a:rPr lang="fr-CH" sz="2400" dirty="0"/>
              <a:t>Indices</a:t>
            </a:r>
            <a:endParaRPr lang="fr-CH" sz="2400" dirty="0">
              <a:solidFill>
                <a:srgbClr val="FF66CC"/>
              </a:solidFill>
            </a:endParaRP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pic>
        <p:nvPicPr>
          <p:cNvPr id="9" name="Audio 8">
            <a:hlinkClick r:id="" action="ppaction://media"/>
            <a:extLst>
              <a:ext uri="{FF2B5EF4-FFF2-40B4-BE49-F238E27FC236}">
                <a16:creationId xmlns:a16="http://schemas.microsoft.com/office/drawing/2014/main" id="{68F6B246-A9EE-43E5-B9A2-7B6BF930F6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38274737"/>
      </p:ext>
    </p:extLst>
  </p:cSld>
  <p:clrMapOvr>
    <a:masterClrMapping/>
  </p:clrMapOvr>
  <mc:AlternateContent xmlns:mc="http://schemas.openxmlformats.org/markup-compatibility/2006" xmlns:p14="http://schemas.microsoft.com/office/powerpoint/2010/main">
    <mc:Choice Requires="p14">
      <p:transition spd="med" p14:dur="700" advTm="8183">
        <p:fade/>
      </p:transition>
    </mc:Choice>
    <mc:Fallback xmlns="">
      <p:transition spd="med" advTm="81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udio 9">
            <a:hlinkClick r:id="" action="ppaction://media"/>
            <a:extLst>
              <a:ext uri="{FF2B5EF4-FFF2-40B4-BE49-F238E27FC236}">
                <a16:creationId xmlns:a16="http://schemas.microsoft.com/office/drawing/2014/main" id="{A98F7CBA-97C4-41D9-AD6A-1226F5304F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28674629"/>
      </p:ext>
    </p:extLst>
  </p:cSld>
  <p:clrMapOvr>
    <a:masterClrMapping/>
  </p:clrMapOvr>
  <mc:AlternateContent xmlns:mc="http://schemas.openxmlformats.org/markup-compatibility/2006" xmlns:p14="http://schemas.microsoft.com/office/powerpoint/2010/main">
    <mc:Choice Requires="p14">
      <p:transition spd="med" p14:dur="700" advTm="11759">
        <p:fade/>
      </p:transition>
    </mc:Choice>
    <mc:Fallback xmlns="">
      <p:transition spd="med" advTm="117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5"/>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[0, 01, 110]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[100, 00, 11]</a:t>
            </a:r>
          </a:p>
        </p:txBody>
      </p:sp>
      <p:sp>
        <p:nvSpPr>
          <p:cNvPr id="2" name="ZoneTexte 1">
            <a:extLst>
              <a:ext uri="{FF2B5EF4-FFF2-40B4-BE49-F238E27FC236}">
                <a16:creationId xmlns:a16="http://schemas.microsoft.com/office/drawing/2014/main" id="{F26E5974-0840-4AE2-A623-B6035B8A9303}"/>
              </a:ext>
            </a:extLst>
          </p:cNvPr>
          <p:cNvSpPr txBox="1"/>
          <p:nvPr/>
        </p:nvSpPr>
        <p:spPr>
          <a:xfrm>
            <a:off x="4578858" y="3198167"/>
            <a:ext cx="2761782" cy="461665"/>
          </a:xfrm>
          <a:prstGeom prst="rect">
            <a:avLst/>
          </a:prstGeom>
          <a:noFill/>
        </p:spPr>
        <p:txBody>
          <a:bodyPr wrap="none" rtlCol="0">
            <a:spAutoFit/>
          </a:bodyPr>
          <a:lstStyle/>
          <a:p>
            <a:r>
              <a:rPr lang="fr-CH" sz="2400" dirty="0"/>
              <a:t>Suite d’indices: 3231</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sp>
        <p:nvSpPr>
          <p:cNvPr id="3" name="ZoneTexte 2">
            <a:extLst>
              <a:ext uri="{FF2B5EF4-FFF2-40B4-BE49-F238E27FC236}">
                <a16:creationId xmlns:a16="http://schemas.microsoft.com/office/drawing/2014/main" id="{02D26C4D-BD6B-4061-86D3-7C6130817B2C}"/>
              </a:ext>
            </a:extLst>
          </p:cNvPr>
          <p:cNvSpPr txBox="1"/>
          <p:nvPr/>
        </p:nvSpPr>
        <p:spPr>
          <a:xfrm>
            <a:off x="1876860" y="4936565"/>
            <a:ext cx="1566454" cy="584775"/>
          </a:xfrm>
          <a:prstGeom prst="rect">
            <a:avLst/>
          </a:prstGeom>
          <a:noFill/>
        </p:spPr>
        <p:txBody>
          <a:bodyPr wrap="none" rtlCol="0">
            <a:spAutoFit/>
          </a:bodyPr>
          <a:lstStyle/>
          <a:p>
            <a:r>
              <a:rPr lang="fr-CH" sz="3200" dirty="0"/>
              <a:t>Solution</a:t>
            </a:r>
          </a:p>
        </p:txBody>
      </p:sp>
      <p:sp>
        <p:nvSpPr>
          <p:cNvPr id="9" name="ZoneTexte 8">
            <a:extLst>
              <a:ext uri="{FF2B5EF4-FFF2-40B4-BE49-F238E27FC236}">
                <a16:creationId xmlns:a16="http://schemas.microsoft.com/office/drawing/2014/main" id="{F3591B12-04CD-4A27-8C8C-4F6D1A431137}"/>
              </a:ext>
            </a:extLst>
          </p:cNvPr>
          <p:cNvSpPr txBox="1"/>
          <p:nvPr/>
        </p:nvSpPr>
        <p:spPr>
          <a:xfrm>
            <a:off x="3748128" y="4822153"/>
            <a:ext cx="1661459" cy="954107"/>
          </a:xfrm>
          <a:prstGeom prst="rect">
            <a:avLst/>
          </a:prstGeom>
          <a:noFill/>
        </p:spPr>
        <p:txBody>
          <a:bodyPr wrap="square" rtlCol="0">
            <a:spAutoFit/>
          </a:bodyPr>
          <a:lstStyle/>
          <a:p>
            <a:endParaRPr lang="fr-CH" sz="2800" dirty="0"/>
          </a:p>
          <a:p>
            <a:endParaRPr lang="fr-CH" sz="2800" dirty="0"/>
          </a:p>
        </p:txBody>
      </p:sp>
      <p:pic>
        <p:nvPicPr>
          <p:cNvPr id="10" name="Audio 9">
            <a:hlinkClick r:id="" action="ppaction://media"/>
            <a:extLst>
              <a:ext uri="{FF2B5EF4-FFF2-40B4-BE49-F238E27FC236}">
                <a16:creationId xmlns:a16="http://schemas.microsoft.com/office/drawing/2014/main" id="{6D3A392E-88E1-49B2-BB2B-DC30509396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80679596"/>
      </p:ext>
    </p:extLst>
  </p:cSld>
  <p:clrMapOvr>
    <a:masterClrMapping/>
  </p:clrMapOvr>
  <mc:AlternateContent xmlns:mc="http://schemas.openxmlformats.org/markup-compatibility/2006" xmlns:p14="http://schemas.microsoft.com/office/powerpoint/2010/main">
    <mc:Choice Requires="p14">
      <p:transition spd="med" p14:dur="700" advTm="17169">
        <p:fade/>
      </p:transition>
    </mc:Choice>
    <mc:Fallback xmlns="">
      <p:transition spd="med" advTm="171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6"/>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[0, 01, </a:t>
            </a:r>
            <a:r>
              <a:rPr lang="fr-CH" sz="2800" dirty="0">
                <a:solidFill>
                  <a:srgbClr val="FF66CC"/>
                </a:solidFill>
              </a:rPr>
              <a:t>110</a:t>
            </a:r>
            <a:r>
              <a:rPr lang="fr-CH" sz="2800" dirty="0"/>
              <a:t>]</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[100, 00, </a:t>
            </a:r>
            <a:r>
              <a:rPr lang="fr-CH" sz="2800" dirty="0">
                <a:solidFill>
                  <a:srgbClr val="FF66CC"/>
                </a:solidFill>
              </a:rPr>
              <a:t>11</a:t>
            </a:r>
            <a:r>
              <a:rPr lang="fr-CH" sz="2800" dirty="0"/>
              <a:t>]</a:t>
            </a:r>
          </a:p>
        </p:txBody>
      </p:sp>
      <p:sp>
        <p:nvSpPr>
          <p:cNvPr id="2" name="ZoneTexte 1">
            <a:extLst>
              <a:ext uri="{FF2B5EF4-FFF2-40B4-BE49-F238E27FC236}">
                <a16:creationId xmlns:a16="http://schemas.microsoft.com/office/drawing/2014/main" id="{F26E5974-0840-4AE2-A623-B6035B8A9303}"/>
              </a:ext>
            </a:extLst>
          </p:cNvPr>
          <p:cNvSpPr txBox="1"/>
          <p:nvPr/>
        </p:nvSpPr>
        <p:spPr>
          <a:xfrm>
            <a:off x="4578858" y="3198167"/>
            <a:ext cx="2761782" cy="461665"/>
          </a:xfrm>
          <a:prstGeom prst="rect">
            <a:avLst/>
          </a:prstGeom>
          <a:noFill/>
        </p:spPr>
        <p:txBody>
          <a:bodyPr wrap="none" rtlCol="0">
            <a:spAutoFit/>
          </a:bodyPr>
          <a:lstStyle/>
          <a:p>
            <a:r>
              <a:rPr lang="fr-CH" sz="2400" dirty="0"/>
              <a:t>Suite d’indices: </a:t>
            </a:r>
            <a:r>
              <a:rPr lang="fr-CH" sz="2400" dirty="0">
                <a:solidFill>
                  <a:srgbClr val="FF66CC"/>
                </a:solidFill>
              </a:rPr>
              <a:t>3</a:t>
            </a:r>
            <a:r>
              <a:rPr lang="fr-CH" sz="2400" dirty="0"/>
              <a:t>231</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sp>
        <p:nvSpPr>
          <p:cNvPr id="3" name="ZoneTexte 2">
            <a:extLst>
              <a:ext uri="{FF2B5EF4-FFF2-40B4-BE49-F238E27FC236}">
                <a16:creationId xmlns:a16="http://schemas.microsoft.com/office/drawing/2014/main" id="{02D26C4D-BD6B-4061-86D3-7C6130817B2C}"/>
              </a:ext>
            </a:extLst>
          </p:cNvPr>
          <p:cNvSpPr txBox="1"/>
          <p:nvPr/>
        </p:nvSpPr>
        <p:spPr>
          <a:xfrm>
            <a:off x="1876860" y="4936565"/>
            <a:ext cx="1566454" cy="584775"/>
          </a:xfrm>
          <a:prstGeom prst="rect">
            <a:avLst/>
          </a:prstGeom>
          <a:noFill/>
        </p:spPr>
        <p:txBody>
          <a:bodyPr wrap="none" rtlCol="0">
            <a:spAutoFit/>
          </a:bodyPr>
          <a:lstStyle/>
          <a:p>
            <a:r>
              <a:rPr lang="fr-CH" sz="3200" dirty="0"/>
              <a:t>Solution</a:t>
            </a:r>
          </a:p>
        </p:txBody>
      </p:sp>
      <p:sp>
        <p:nvSpPr>
          <p:cNvPr id="10" name="ZoneTexte 9">
            <a:extLst>
              <a:ext uri="{FF2B5EF4-FFF2-40B4-BE49-F238E27FC236}">
                <a16:creationId xmlns:a16="http://schemas.microsoft.com/office/drawing/2014/main" id="{78A7F539-6D61-4904-9F73-EC31A660A949}"/>
              </a:ext>
            </a:extLst>
          </p:cNvPr>
          <p:cNvSpPr txBox="1"/>
          <p:nvPr/>
        </p:nvSpPr>
        <p:spPr>
          <a:xfrm>
            <a:off x="4294702" y="2214851"/>
            <a:ext cx="732893" cy="523220"/>
          </a:xfrm>
          <a:prstGeom prst="rect">
            <a:avLst/>
          </a:prstGeom>
          <a:noFill/>
        </p:spPr>
        <p:txBody>
          <a:bodyPr wrap="none" rtlCol="0">
            <a:spAutoFit/>
          </a:bodyPr>
          <a:lstStyle/>
          <a:p>
            <a:r>
              <a:rPr lang="fr-CH" sz="2800" dirty="0">
                <a:solidFill>
                  <a:srgbClr val="FF66CC"/>
                </a:solidFill>
              </a:rPr>
              <a:t>110</a:t>
            </a:r>
            <a:endParaRPr lang="fr-CH" sz="2800" dirty="0"/>
          </a:p>
        </p:txBody>
      </p:sp>
      <p:sp>
        <p:nvSpPr>
          <p:cNvPr id="11" name="ZoneTexte 10">
            <a:extLst>
              <a:ext uri="{FF2B5EF4-FFF2-40B4-BE49-F238E27FC236}">
                <a16:creationId xmlns:a16="http://schemas.microsoft.com/office/drawing/2014/main" id="{B81AC067-2C21-4B0C-B6BC-0C06593CE395}"/>
              </a:ext>
            </a:extLst>
          </p:cNvPr>
          <p:cNvSpPr txBox="1"/>
          <p:nvPr/>
        </p:nvSpPr>
        <p:spPr>
          <a:xfrm>
            <a:off x="8754785" y="2214851"/>
            <a:ext cx="550151" cy="523220"/>
          </a:xfrm>
          <a:prstGeom prst="rect">
            <a:avLst/>
          </a:prstGeom>
          <a:noFill/>
        </p:spPr>
        <p:txBody>
          <a:bodyPr wrap="none" rtlCol="0">
            <a:spAutoFit/>
          </a:bodyPr>
          <a:lstStyle/>
          <a:p>
            <a:r>
              <a:rPr lang="fr-CH" sz="2800" dirty="0">
                <a:solidFill>
                  <a:srgbClr val="FF66CC"/>
                </a:solidFill>
              </a:rPr>
              <a:t>11</a:t>
            </a:r>
            <a:endParaRPr lang="fr-CH" sz="2800" dirty="0"/>
          </a:p>
        </p:txBody>
      </p:sp>
      <p:sp>
        <p:nvSpPr>
          <p:cNvPr id="14" name="Flèche : bas 13">
            <a:extLst>
              <a:ext uri="{FF2B5EF4-FFF2-40B4-BE49-F238E27FC236}">
                <a16:creationId xmlns:a16="http://schemas.microsoft.com/office/drawing/2014/main" id="{1C2A4670-4FD0-469E-9F79-5C5A4E9A7F5F}"/>
              </a:ext>
            </a:extLst>
          </p:cNvPr>
          <p:cNvSpPr/>
          <p:nvPr/>
        </p:nvSpPr>
        <p:spPr>
          <a:xfrm rot="18916998">
            <a:off x="3008593" y="4214824"/>
            <a:ext cx="198603" cy="76215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5" name="ZoneTexte 14">
            <a:extLst>
              <a:ext uri="{FF2B5EF4-FFF2-40B4-BE49-F238E27FC236}">
                <a16:creationId xmlns:a16="http://schemas.microsoft.com/office/drawing/2014/main" id="{2C600478-FEA6-481F-B688-7B2B14D88DA8}"/>
              </a:ext>
            </a:extLst>
          </p:cNvPr>
          <p:cNvSpPr txBox="1"/>
          <p:nvPr/>
        </p:nvSpPr>
        <p:spPr>
          <a:xfrm>
            <a:off x="2400998" y="3754061"/>
            <a:ext cx="495649" cy="707886"/>
          </a:xfrm>
          <a:prstGeom prst="rect">
            <a:avLst/>
          </a:prstGeom>
          <a:noFill/>
        </p:spPr>
        <p:txBody>
          <a:bodyPr wrap="none" rtlCol="0">
            <a:spAutoFit/>
          </a:bodyPr>
          <a:lstStyle/>
          <a:p>
            <a:r>
              <a:rPr lang="fr-CH" sz="4000" b="1" dirty="0">
                <a:solidFill>
                  <a:srgbClr val="00B050"/>
                </a:solidFill>
              </a:rPr>
              <a:t>A</a:t>
            </a:r>
          </a:p>
        </p:txBody>
      </p:sp>
      <p:sp>
        <p:nvSpPr>
          <p:cNvPr id="16" name="Flèche : bas 15">
            <a:extLst>
              <a:ext uri="{FF2B5EF4-FFF2-40B4-BE49-F238E27FC236}">
                <a16:creationId xmlns:a16="http://schemas.microsoft.com/office/drawing/2014/main" id="{DC4BFBA9-FD23-483D-8ACB-5D2B6CD58419}"/>
              </a:ext>
            </a:extLst>
          </p:cNvPr>
          <p:cNvSpPr/>
          <p:nvPr/>
        </p:nvSpPr>
        <p:spPr>
          <a:xfrm rot="13527128">
            <a:off x="3011144" y="5478358"/>
            <a:ext cx="198603" cy="762159"/>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7" name="ZoneTexte 16">
            <a:extLst>
              <a:ext uri="{FF2B5EF4-FFF2-40B4-BE49-F238E27FC236}">
                <a16:creationId xmlns:a16="http://schemas.microsoft.com/office/drawing/2014/main" id="{33176874-481E-4C1F-AC2E-F92F6985AA1E}"/>
              </a:ext>
            </a:extLst>
          </p:cNvPr>
          <p:cNvSpPr txBox="1"/>
          <p:nvPr/>
        </p:nvSpPr>
        <p:spPr>
          <a:xfrm>
            <a:off x="2432659" y="5977499"/>
            <a:ext cx="471604" cy="707886"/>
          </a:xfrm>
          <a:prstGeom prst="rect">
            <a:avLst/>
          </a:prstGeom>
          <a:noFill/>
        </p:spPr>
        <p:txBody>
          <a:bodyPr wrap="none" rtlCol="0">
            <a:spAutoFit/>
          </a:bodyPr>
          <a:lstStyle/>
          <a:p>
            <a:r>
              <a:rPr lang="fr-CH" sz="4000" b="1" dirty="0">
                <a:solidFill>
                  <a:schemeClr val="accent2"/>
                </a:solidFill>
              </a:rPr>
              <a:t>B</a:t>
            </a:r>
          </a:p>
        </p:txBody>
      </p:sp>
      <p:pic>
        <p:nvPicPr>
          <p:cNvPr id="18" name="Audio 17">
            <a:hlinkClick r:id="" action="ppaction://media"/>
            <a:extLst>
              <a:ext uri="{FF2B5EF4-FFF2-40B4-BE49-F238E27FC236}">
                <a16:creationId xmlns:a16="http://schemas.microsoft.com/office/drawing/2014/main" id="{B59956EC-2ACE-4D83-8FD6-FA4E7BDFD0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369031267"/>
      </p:ext>
    </p:extLst>
  </p:cSld>
  <p:clrMapOvr>
    <a:masterClrMapping/>
  </p:clrMapOvr>
  <mc:AlternateContent xmlns:mc="http://schemas.openxmlformats.org/markup-compatibility/2006" xmlns:p14="http://schemas.microsoft.com/office/powerpoint/2010/main">
    <mc:Choice Requires="p14">
      <p:transition spd="med" p14:dur="700" advTm="23346">
        <p:fade/>
      </p:transition>
    </mc:Choice>
    <mc:Fallback xmlns="">
      <p:transition spd="med" advTm="233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013 -0.00046 L -0.06992 0.36991 " pathEditMode="relative" rAng="0" ptsTypes="AA">
                                      <p:cBhvr>
                                        <p:cTn id="10" dur="2000" fill="hold"/>
                                        <p:tgtEl>
                                          <p:spTgt spid="10"/>
                                        </p:tgtEl>
                                        <p:attrNameLst>
                                          <p:attrName>ppt_x</p:attrName>
                                          <p:attrName>ppt_y</p:attrName>
                                        </p:attrNameLst>
                                      </p:cBhvr>
                                      <p:rCtr x="-3490" y="1851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5E-6 -1.11111E-6 L -0.43581 0.43264 " pathEditMode="relative" rAng="0" ptsTypes="AA">
                                      <p:cBhvr>
                                        <p:cTn id="14" dur="2000" fill="hold"/>
                                        <p:tgtEl>
                                          <p:spTgt spid="11"/>
                                        </p:tgtEl>
                                        <p:attrNameLst>
                                          <p:attrName>ppt_x</p:attrName>
                                          <p:attrName>ppt_y</p:attrName>
                                        </p:attrNameLst>
                                      </p:cBhvr>
                                      <p:rCtr x="-21797" y="2162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18"/>
                </p:tgtEl>
              </p:cMediaNode>
            </p:audio>
          </p:childTnLst>
        </p:cTn>
      </p:par>
    </p:tnLst>
    <p:bldLst>
      <p:bldP spid="10" grpId="0"/>
      <p:bldP spid="11" grpId="0"/>
      <p:bldP spid="14" grpId="0" animBg="1"/>
      <p:bldP spid="14" grpId="1" animBg="1"/>
      <p:bldP spid="15" grpId="0"/>
      <p:bldP spid="15" grpId="1"/>
      <p:bldP spid="16" grpId="0" animBg="1"/>
      <p:bldP spid="16" grpId="1" animBg="1"/>
      <p:bldP spid="17" grpId="0"/>
      <p:bldP spid="1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6"/>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[0, </a:t>
            </a:r>
            <a:r>
              <a:rPr lang="fr-CH" sz="2800" dirty="0">
                <a:solidFill>
                  <a:srgbClr val="FF66CC"/>
                </a:solidFill>
              </a:rPr>
              <a:t>01</a:t>
            </a:r>
            <a:r>
              <a:rPr lang="fr-CH" sz="2800" dirty="0"/>
              <a:t>, 110]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[100, </a:t>
            </a:r>
            <a:r>
              <a:rPr lang="fr-CH" sz="2800" dirty="0">
                <a:solidFill>
                  <a:srgbClr val="FF66CC"/>
                </a:solidFill>
              </a:rPr>
              <a:t>00</a:t>
            </a:r>
            <a:r>
              <a:rPr lang="fr-CH" sz="2800" dirty="0"/>
              <a:t>, 11]</a:t>
            </a:r>
          </a:p>
        </p:txBody>
      </p:sp>
      <p:sp>
        <p:nvSpPr>
          <p:cNvPr id="2" name="ZoneTexte 1">
            <a:extLst>
              <a:ext uri="{FF2B5EF4-FFF2-40B4-BE49-F238E27FC236}">
                <a16:creationId xmlns:a16="http://schemas.microsoft.com/office/drawing/2014/main" id="{F26E5974-0840-4AE2-A623-B6035B8A9303}"/>
              </a:ext>
            </a:extLst>
          </p:cNvPr>
          <p:cNvSpPr txBox="1"/>
          <p:nvPr/>
        </p:nvSpPr>
        <p:spPr>
          <a:xfrm>
            <a:off x="4578858" y="3198167"/>
            <a:ext cx="2761782" cy="461665"/>
          </a:xfrm>
          <a:prstGeom prst="rect">
            <a:avLst/>
          </a:prstGeom>
          <a:noFill/>
        </p:spPr>
        <p:txBody>
          <a:bodyPr wrap="none" rtlCol="0">
            <a:spAutoFit/>
          </a:bodyPr>
          <a:lstStyle/>
          <a:p>
            <a:r>
              <a:rPr lang="fr-CH" sz="2400" dirty="0"/>
              <a:t>Suite d’indices: 3</a:t>
            </a:r>
            <a:r>
              <a:rPr lang="fr-CH" sz="2400" dirty="0">
                <a:solidFill>
                  <a:srgbClr val="FF66CC"/>
                </a:solidFill>
              </a:rPr>
              <a:t>2</a:t>
            </a:r>
            <a:r>
              <a:rPr lang="fr-CH" sz="2400" dirty="0"/>
              <a:t>31</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sp>
        <p:nvSpPr>
          <p:cNvPr id="3" name="ZoneTexte 2">
            <a:extLst>
              <a:ext uri="{FF2B5EF4-FFF2-40B4-BE49-F238E27FC236}">
                <a16:creationId xmlns:a16="http://schemas.microsoft.com/office/drawing/2014/main" id="{02D26C4D-BD6B-4061-86D3-7C6130817B2C}"/>
              </a:ext>
            </a:extLst>
          </p:cNvPr>
          <p:cNvSpPr txBox="1"/>
          <p:nvPr/>
        </p:nvSpPr>
        <p:spPr>
          <a:xfrm>
            <a:off x="1876860" y="4936565"/>
            <a:ext cx="1566454" cy="584775"/>
          </a:xfrm>
          <a:prstGeom prst="rect">
            <a:avLst/>
          </a:prstGeom>
          <a:noFill/>
        </p:spPr>
        <p:txBody>
          <a:bodyPr wrap="none" rtlCol="0">
            <a:spAutoFit/>
          </a:bodyPr>
          <a:lstStyle/>
          <a:p>
            <a:r>
              <a:rPr lang="fr-CH" sz="3200" dirty="0"/>
              <a:t>Solution</a:t>
            </a:r>
          </a:p>
        </p:txBody>
      </p:sp>
      <p:sp>
        <p:nvSpPr>
          <p:cNvPr id="13" name="ZoneTexte 12">
            <a:extLst>
              <a:ext uri="{FF2B5EF4-FFF2-40B4-BE49-F238E27FC236}">
                <a16:creationId xmlns:a16="http://schemas.microsoft.com/office/drawing/2014/main" id="{9ACF3E78-574B-49DD-A79C-D074DA8C9CC2}"/>
              </a:ext>
            </a:extLst>
          </p:cNvPr>
          <p:cNvSpPr txBox="1"/>
          <p:nvPr/>
        </p:nvSpPr>
        <p:spPr>
          <a:xfrm>
            <a:off x="3443314" y="4751898"/>
            <a:ext cx="732893" cy="954107"/>
          </a:xfrm>
          <a:prstGeom prst="rect">
            <a:avLst/>
          </a:prstGeom>
          <a:noFill/>
        </p:spPr>
        <p:txBody>
          <a:bodyPr wrap="none" rtlCol="0">
            <a:spAutoFit/>
          </a:bodyPr>
          <a:lstStyle/>
          <a:p>
            <a:r>
              <a:rPr lang="fr-CH" sz="2800" dirty="0">
                <a:solidFill>
                  <a:srgbClr val="FF66CC"/>
                </a:solidFill>
              </a:rPr>
              <a:t>110</a:t>
            </a:r>
          </a:p>
          <a:p>
            <a:r>
              <a:rPr lang="fr-CH" sz="2800" dirty="0">
                <a:solidFill>
                  <a:srgbClr val="FF66CC"/>
                </a:solidFill>
              </a:rPr>
              <a:t>11</a:t>
            </a:r>
          </a:p>
        </p:txBody>
      </p:sp>
      <p:sp>
        <p:nvSpPr>
          <p:cNvPr id="9" name="ZoneTexte 8">
            <a:extLst>
              <a:ext uri="{FF2B5EF4-FFF2-40B4-BE49-F238E27FC236}">
                <a16:creationId xmlns:a16="http://schemas.microsoft.com/office/drawing/2014/main" id="{ABC2367C-2D44-41C6-9DED-4E1466307533}"/>
              </a:ext>
            </a:extLst>
          </p:cNvPr>
          <p:cNvSpPr txBox="1"/>
          <p:nvPr/>
        </p:nvSpPr>
        <p:spPr>
          <a:xfrm>
            <a:off x="3763064" y="2214850"/>
            <a:ext cx="550151" cy="523220"/>
          </a:xfrm>
          <a:prstGeom prst="rect">
            <a:avLst/>
          </a:prstGeom>
          <a:noFill/>
        </p:spPr>
        <p:txBody>
          <a:bodyPr wrap="none" rtlCol="0">
            <a:spAutoFit/>
          </a:bodyPr>
          <a:lstStyle/>
          <a:p>
            <a:r>
              <a:rPr lang="fr-CH" sz="2800" dirty="0">
                <a:solidFill>
                  <a:srgbClr val="FF66CC"/>
                </a:solidFill>
              </a:rPr>
              <a:t>01</a:t>
            </a:r>
          </a:p>
        </p:txBody>
      </p:sp>
      <p:sp>
        <p:nvSpPr>
          <p:cNvPr id="14" name="ZoneTexte 13">
            <a:extLst>
              <a:ext uri="{FF2B5EF4-FFF2-40B4-BE49-F238E27FC236}">
                <a16:creationId xmlns:a16="http://schemas.microsoft.com/office/drawing/2014/main" id="{AA91A5B4-0C8D-4D9F-8DF0-9F85316BD2F7}"/>
              </a:ext>
            </a:extLst>
          </p:cNvPr>
          <p:cNvSpPr txBox="1"/>
          <p:nvPr/>
        </p:nvSpPr>
        <p:spPr>
          <a:xfrm>
            <a:off x="8222619" y="2214851"/>
            <a:ext cx="550151" cy="523220"/>
          </a:xfrm>
          <a:prstGeom prst="rect">
            <a:avLst/>
          </a:prstGeom>
          <a:noFill/>
        </p:spPr>
        <p:txBody>
          <a:bodyPr wrap="none" rtlCol="0">
            <a:spAutoFit/>
          </a:bodyPr>
          <a:lstStyle/>
          <a:p>
            <a:r>
              <a:rPr lang="fr-CH" sz="2800" dirty="0">
                <a:solidFill>
                  <a:srgbClr val="FF66CC"/>
                </a:solidFill>
              </a:rPr>
              <a:t>00</a:t>
            </a:r>
          </a:p>
        </p:txBody>
      </p:sp>
      <p:pic>
        <p:nvPicPr>
          <p:cNvPr id="15" name="Audio 14">
            <a:hlinkClick r:id="" action="ppaction://media"/>
            <a:extLst>
              <a:ext uri="{FF2B5EF4-FFF2-40B4-BE49-F238E27FC236}">
                <a16:creationId xmlns:a16="http://schemas.microsoft.com/office/drawing/2014/main" id="{2C7B9898-7098-4A40-B025-A9A80C7194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782356628"/>
      </p:ext>
    </p:extLst>
  </p:cSld>
  <p:clrMapOvr>
    <a:masterClrMapping/>
  </p:clrMapOvr>
  <mc:AlternateContent xmlns:mc="http://schemas.openxmlformats.org/markup-compatibility/2006" xmlns:p14="http://schemas.microsoft.com/office/powerpoint/2010/main">
    <mc:Choice Requires="p14">
      <p:transition spd="med" p14:dur="700" advTm="6883">
        <p:fade/>
      </p:transition>
    </mc:Choice>
    <mc:Fallback xmlns="">
      <p:transition spd="med" advTm="68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08333E-7 -1.11111E-6 L 0.025 0.37014 " pathEditMode="relative" rAng="0" ptsTypes="AA">
                                      <p:cBhvr>
                                        <p:cTn id="10" dur="2000" fill="hold"/>
                                        <p:tgtEl>
                                          <p:spTgt spid="9"/>
                                        </p:tgtEl>
                                        <p:attrNameLst>
                                          <p:attrName>ppt_x</p:attrName>
                                          <p:attrName>ppt_y</p:attrName>
                                        </p:attrNameLst>
                                      </p:cBhvr>
                                      <p:rCtr x="1250" y="1849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79167E-6 -1.11111E-6 L -0.34232 0.43171 " pathEditMode="relative" rAng="0" ptsTypes="AA">
                                      <p:cBhvr>
                                        <p:cTn id="14" dur="2000" fill="hold"/>
                                        <p:tgtEl>
                                          <p:spTgt spid="14"/>
                                        </p:tgtEl>
                                        <p:attrNameLst>
                                          <p:attrName>ppt_x</p:attrName>
                                          <p:attrName>ppt_y</p:attrName>
                                        </p:attrNameLst>
                                      </p:cBhvr>
                                      <p:rCtr x="-17122" y="21574"/>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5"/>
                </p:tgtEl>
              </p:cMediaNode>
            </p:audio>
          </p:childTnLst>
        </p:cTn>
      </p:par>
    </p:tnLst>
    <p:bldLst>
      <p:bldP spid="9"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6"/>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[0, 01, </a:t>
            </a:r>
            <a:r>
              <a:rPr lang="fr-CH" sz="2800" dirty="0">
                <a:solidFill>
                  <a:srgbClr val="FF66CC"/>
                </a:solidFill>
              </a:rPr>
              <a:t>110</a:t>
            </a:r>
            <a:r>
              <a:rPr lang="fr-CH" sz="2800" dirty="0"/>
              <a:t>]</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[100, 00, </a:t>
            </a:r>
            <a:r>
              <a:rPr lang="fr-CH" sz="2800" dirty="0">
                <a:solidFill>
                  <a:srgbClr val="FF66CC"/>
                </a:solidFill>
              </a:rPr>
              <a:t>11</a:t>
            </a:r>
            <a:r>
              <a:rPr lang="fr-CH" sz="2800" dirty="0"/>
              <a:t>]</a:t>
            </a:r>
          </a:p>
        </p:txBody>
      </p:sp>
      <p:sp>
        <p:nvSpPr>
          <p:cNvPr id="2" name="ZoneTexte 1">
            <a:extLst>
              <a:ext uri="{FF2B5EF4-FFF2-40B4-BE49-F238E27FC236}">
                <a16:creationId xmlns:a16="http://schemas.microsoft.com/office/drawing/2014/main" id="{F26E5974-0840-4AE2-A623-B6035B8A9303}"/>
              </a:ext>
            </a:extLst>
          </p:cNvPr>
          <p:cNvSpPr txBox="1"/>
          <p:nvPr/>
        </p:nvSpPr>
        <p:spPr>
          <a:xfrm>
            <a:off x="4578858" y="3198167"/>
            <a:ext cx="2761782" cy="461665"/>
          </a:xfrm>
          <a:prstGeom prst="rect">
            <a:avLst/>
          </a:prstGeom>
          <a:noFill/>
        </p:spPr>
        <p:txBody>
          <a:bodyPr wrap="none" rtlCol="0">
            <a:spAutoFit/>
          </a:bodyPr>
          <a:lstStyle/>
          <a:p>
            <a:r>
              <a:rPr lang="fr-CH" sz="2400" dirty="0"/>
              <a:t>Suite d’indices: 32</a:t>
            </a:r>
            <a:r>
              <a:rPr lang="fr-CH" sz="2400" dirty="0">
                <a:solidFill>
                  <a:srgbClr val="FF66CC"/>
                </a:solidFill>
              </a:rPr>
              <a:t>3</a:t>
            </a:r>
            <a:r>
              <a:rPr lang="fr-CH" sz="2400" dirty="0"/>
              <a:t>1</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sp>
        <p:nvSpPr>
          <p:cNvPr id="3" name="ZoneTexte 2">
            <a:extLst>
              <a:ext uri="{FF2B5EF4-FFF2-40B4-BE49-F238E27FC236}">
                <a16:creationId xmlns:a16="http://schemas.microsoft.com/office/drawing/2014/main" id="{02D26C4D-BD6B-4061-86D3-7C6130817B2C}"/>
              </a:ext>
            </a:extLst>
          </p:cNvPr>
          <p:cNvSpPr txBox="1"/>
          <p:nvPr/>
        </p:nvSpPr>
        <p:spPr>
          <a:xfrm>
            <a:off x="1876860" y="4936565"/>
            <a:ext cx="1566454" cy="584775"/>
          </a:xfrm>
          <a:prstGeom prst="rect">
            <a:avLst/>
          </a:prstGeom>
          <a:noFill/>
        </p:spPr>
        <p:txBody>
          <a:bodyPr wrap="none" rtlCol="0">
            <a:spAutoFit/>
          </a:bodyPr>
          <a:lstStyle/>
          <a:p>
            <a:r>
              <a:rPr lang="fr-CH" sz="3200" dirty="0"/>
              <a:t>Solution</a:t>
            </a:r>
          </a:p>
        </p:txBody>
      </p:sp>
      <p:sp>
        <p:nvSpPr>
          <p:cNvPr id="13" name="ZoneTexte 12">
            <a:extLst>
              <a:ext uri="{FF2B5EF4-FFF2-40B4-BE49-F238E27FC236}">
                <a16:creationId xmlns:a16="http://schemas.microsoft.com/office/drawing/2014/main" id="{9ACF3E78-574B-49DD-A79C-D074DA8C9CC2}"/>
              </a:ext>
            </a:extLst>
          </p:cNvPr>
          <p:cNvSpPr txBox="1"/>
          <p:nvPr/>
        </p:nvSpPr>
        <p:spPr>
          <a:xfrm>
            <a:off x="3443314" y="4751898"/>
            <a:ext cx="732893" cy="954107"/>
          </a:xfrm>
          <a:prstGeom prst="rect">
            <a:avLst/>
          </a:prstGeom>
          <a:noFill/>
        </p:spPr>
        <p:txBody>
          <a:bodyPr wrap="none" rtlCol="0">
            <a:spAutoFit/>
          </a:bodyPr>
          <a:lstStyle/>
          <a:p>
            <a:r>
              <a:rPr lang="fr-CH" sz="2800" dirty="0">
                <a:solidFill>
                  <a:srgbClr val="FF66CC"/>
                </a:solidFill>
              </a:rPr>
              <a:t>110</a:t>
            </a:r>
          </a:p>
          <a:p>
            <a:r>
              <a:rPr lang="fr-CH" sz="2800" dirty="0">
                <a:solidFill>
                  <a:srgbClr val="FF66CC"/>
                </a:solidFill>
              </a:rPr>
              <a:t>11</a:t>
            </a:r>
          </a:p>
        </p:txBody>
      </p:sp>
      <p:sp>
        <p:nvSpPr>
          <p:cNvPr id="12" name="ZoneTexte 11">
            <a:extLst>
              <a:ext uri="{FF2B5EF4-FFF2-40B4-BE49-F238E27FC236}">
                <a16:creationId xmlns:a16="http://schemas.microsoft.com/office/drawing/2014/main" id="{C672CA8C-F8A3-4E22-A9FF-34CA4CF71457}"/>
              </a:ext>
            </a:extLst>
          </p:cNvPr>
          <p:cNvSpPr txBox="1"/>
          <p:nvPr/>
        </p:nvSpPr>
        <p:spPr>
          <a:xfrm>
            <a:off x="3443313" y="4751897"/>
            <a:ext cx="1098378" cy="954107"/>
          </a:xfrm>
          <a:prstGeom prst="rect">
            <a:avLst/>
          </a:prstGeom>
          <a:noFill/>
        </p:spPr>
        <p:txBody>
          <a:bodyPr wrap="none" rtlCol="0">
            <a:spAutoFit/>
          </a:bodyPr>
          <a:lstStyle/>
          <a:p>
            <a:r>
              <a:rPr lang="fr-CH" sz="2800" dirty="0">
                <a:solidFill>
                  <a:srgbClr val="FF66CC"/>
                </a:solidFill>
              </a:rPr>
              <a:t>11001</a:t>
            </a:r>
          </a:p>
          <a:p>
            <a:r>
              <a:rPr lang="fr-CH" sz="2800" dirty="0">
                <a:solidFill>
                  <a:srgbClr val="FF66CC"/>
                </a:solidFill>
              </a:rPr>
              <a:t>1100</a:t>
            </a:r>
          </a:p>
        </p:txBody>
      </p:sp>
      <p:sp>
        <p:nvSpPr>
          <p:cNvPr id="15" name="ZoneTexte 14">
            <a:extLst>
              <a:ext uri="{FF2B5EF4-FFF2-40B4-BE49-F238E27FC236}">
                <a16:creationId xmlns:a16="http://schemas.microsoft.com/office/drawing/2014/main" id="{8F3031CD-9029-4133-940D-F13F898FFBE4}"/>
              </a:ext>
            </a:extLst>
          </p:cNvPr>
          <p:cNvSpPr txBox="1"/>
          <p:nvPr/>
        </p:nvSpPr>
        <p:spPr>
          <a:xfrm>
            <a:off x="4294702" y="2214851"/>
            <a:ext cx="732893" cy="523220"/>
          </a:xfrm>
          <a:prstGeom prst="rect">
            <a:avLst/>
          </a:prstGeom>
          <a:noFill/>
        </p:spPr>
        <p:txBody>
          <a:bodyPr wrap="none" rtlCol="0">
            <a:spAutoFit/>
          </a:bodyPr>
          <a:lstStyle/>
          <a:p>
            <a:r>
              <a:rPr lang="fr-CH" sz="2800" dirty="0">
                <a:solidFill>
                  <a:srgbClr val="FF66CC"/>
                </a:solidFill>
              </a:rPr>
              <a:t>110</a:t>
            </a:r>
            <a:endParaRPr lang="fr-CH" sz="2800" dirty="0"/>
          </a:p>
        </p:txBody>
      </p:sp>
      <p:sp>
        <p:nvSpPr>
          <p:cNvPr id="16" name="ZoneTexte 15">
            <a:extLst>
              <a:ext uri="{FF2B5EF4-FFF2-40B4-BE49-F238E27FC236}">
                <a16:creationId xmlns:a16="http://schemas.microsoft.com/office/drawing/2014/main" id="{A311DFDF-2A0B-48B2-BC84-3D46B8C1C97B}"/>
              </a:ext>
            </a:extLst>
          </p:cNvPr>
          <p:cNvSpPr txBox="1"/>
          <p:nvPr/>
        </p:nvSpPr>
        <p:spPr>
          <a:xfrm>
            <a:off x="8754785" y="2214851"/>
            <a:ext cx="550151" cy="523220"/>
          </a:xfrm>
          <a:prstGeom prst="rect">
            <a:avLst/>
          </a:prstGeom>
          <a:noFill/>
        </p:spPr>
        <p:txBody>
          <a:bodyPr wrap="none" rtlCol="0">
            <a:spAutoFit/>
          </a:bodyPr>
          <a:lstStyle/>
          <a:p>
            <a:r>
              <a:rPr lang="fr-CH" sz="2800" dirty="0">
                <a:solidFill>
                  <a:srgbClr val="FF66CC"/>
                </a:solidFill>
              </a:rPr>
              <a:t>11</a:t>
            </a:r>
            <a:endParaRPr lang="fr-CH" sz="2800" dirty="0"/>
          </a:p>
        </p:txBody>
      </p:sp>
      <p:pic>
        <p:nvPicPr>
          <p:cNvPr id="10" name="Audio 9">
            <a:hlinkClick r:id="" action="ppaction://media"/>
            <a:extLst>
              <a:ext uri="{FF2B5EF4-FFF2-40B4-BE49-F238E27FC236}">
                <a16:creationId xmlns:a16="http://schemas.microsoft.com/office/drawing/2014/main" id="{AFFE912D-5699-43E7-B19A-D3FA6C81154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304104373"/>
      </p:ext>
    </p:extLst>
  </p:cSld>
  <p:clrMapOvr>
    <a:masterClrMapping/>
  </p:clrMapOvr>
  <mc:AlternateContent xmlns:mc="http://schemas.openxmlformats.org/markup-compatibility/2006" xmlns:p14="http://schemas.microsoft.com/office/powerpoint/2010/main">
    <mc:Choice Requires="p14">
      <p:transition spd="med" p14:dur="700" advTm="9065">
        <p:fade/>
      </p:transition>
    </mc:Choice>
    <mc:Fallback xmlns="">
      <p:transition spd="med" advTm="90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013 -0.00046 L 0.01133 0.37014 " pathEditMode="relative" rAng="0" ptsTypes="AA">
                                      <p:cBhvr>
                                        <p:cTn id="10" dur="2000" fill="hold"/>
                                        <p:tgtEl>
                                          <p:spTgt spid="15"/>
                                        </p:tgtEl>
                                        <p:attrNameLst>
                                          <p:attrName>ppt_x</p:attrName>
                                          <p:attrName>ppt_y</p:attrName>
                                        </p:attrNameLst>
                                      </p:cBhvr>
                                      <p:rCtr x="573" y="1851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5E-6 -1.11111E-6 L -0.35625 0.43218 " pathEditMode="relative" rAng="0" ptsTypes="AA">
                                      <p:cBhvr>
                                        <p:cTn id="14" dur="2000" fill="hold"/>
                                        <p:tgtEl>
                                          <p:spTgt spid="16"/>
                                        </p:tgtEl>
                                        <p:attrNameLst>
                                          <p:attrName>ppt_x</p:attrName>
                                          <p:attrName>ppt_y</p:attrName>
                                        </p:attrNameLst>
                                      </p:cBhvr>
                                      <p:rCtr x="-17812" y="21597"/>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bldLst>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6"/>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a:t>
            </a:r>
            <a:r>
              <a:rPr lang="fr-CH" sz="2800" dirty="0">
                <a:solidFill>
                  <a:srgbClr val="FF66CC"/>
                </a:solidFill>
              </a:rPr>
              <a:t>0</a:t>
            </a:r>
            <a:r>
              <a:rPr lang="fr-CH" sz="2800" dirty="0"/>
              <a:t>, 01, 110]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a:t>
            </a:r>
            <a:r>
              <a:rPr lang="fr-CH" sz="2800" dirty="0">
                <a:solidFill>
                  <a:srgbClr val="FF66CC"/>
                </a:solidFill>
              </a:rPr>
              <a:t>100</a:t>
            </a:r>
            <a:r>
              <a:rPr lang="fr-CH" sz="2800" dirty="0"/>
              <a:t>, 00, 11]</a:t>
            </a:r>
          </a:p>
        </p:txBody>
      </p:sp>
      <p:sp>
        <p:nvSpPr>
          <p:cNvPr id="2" name="ZoneTexte 1">
            <a:extLst>
              <a:ext uri="{FF2B5EF4-FFF2-40B4-BE49-F238E27FC236}">
                <a16:creationId xmlns:a16="http://schemas.microsoft.com/office/drawing/2014/main" id="{F26E5974-0840-4AE2-A623-B6035B8A9303}"/>
              </a:ext>
            </a:extLst>
          </p:cNvPr>
          <p:cNvSpPr txBox="1"/>
          <p:nvPr/>
        </p:nvSpPr>
        <p:spPr>
          <a:xfrm>
            <a:off x="4578858" y="3198167"/>
            <a:ext cx="2761782" cy="461665"/>
          </a:xfrm>
          <a:prstGeom prst="rect">
            <a:avLst/>
          </a:prstGeom>
          <a:noFill/>
        </p:spPr>
        <p:txBody>
          <a:bodyPr wrap="none" rtlCol="0">
            <a:spAutoFit/>
          </a:bodyPr>
          <a:lstStyle/>
          <a:p>
            <a:r>
              <a:rPr lang="fr-CH" sz="2400" dirty="0"/>
              <a:t>Suite d’indices: 323</a:t>
            </a:r>
            <a:r>
              <a:rPr lang="fr-CH" sz="2400" dirty="0">
                <a:solidFill>
                  <a:srgbClr val="FF66CC"/>
                </a:solidFill>
              </a:rPr>
              <a:t>1</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sp>
        <p:nvSpPr>
          <p:cNvPr id="3" name="ZoneTexte 2">
            <a:extLst>
              <a:ext uri="{FF2B5EF4-FFF2-40B4-BE49-F238E27FC236}">
                <a16:creationId xmlns:a16="http://schemas.microsoft.com/office/drawing/2014/main" id="{02D26C4D-BD6B-4061-86D3-7C6130817B2C}"/>
              </a:ext>
            </a:extLst>
          </p:cNvPr>
          <p:cNvSpPr txBox="1"/>
          <p:nvPr/>
        </p:nvSpPr>
        <p:spPr>
          <a:xfrm>
            <a:off x="1876860" y="4936565"/>
            <a:ext cx="1566454" cy="584775"/>
          </a:xfrm>
          <a:prstGeom prst="rect">
            <a:avLst/>
          </a:prstGeom>
          <a:noFill/>
        </p:spPr>
        <p:txBody>
          <a:bodyPr wrap="none" rtlCol="0">
            <a:spAutoFit/>
          </a:bodyPr>
          <a:lstStyle/>
          <a:p>
            <a:r>
              <a:rPr lang="fr-CH" sz="3200" dirty="0"/>
              <a:t>Solution</a:t>
            </a:r>
          </a:p>
        </p:txBody>
      </p:sp>
      <p:sp>
        <p:nvSpPr>
          <p:cNvPr id="13" name="ZoneTexte 12">
            <a:extLst>
              <a:ext uri="{FF2B5EF4-FFF2-40B4-BE49-F238E27FC236}">
                <a16:creationId xmlns:a16="http://schemas.microsoft.com/office/drawing/2014/main" id="{9ACF3E78-574B-49DD-A79C-D074DA8C9CC2}"/>
              </a:ext>
            </a:extLst>
          </p:cNvPr>
          <p:cNvSpPr txBox="1"/>
          <p:nvPr/>
        </p:nvSpPr>
        <p:spPr>
          <a:xfrm>
            <a:off x="3443314" y="4751898"/>
            <a:ext cx="732893" cy="954107"/>
          </a:xfrm>
          <a:prstGeom prst="rect">
            <a:avLst/>
          </a:prstGeom>
          <a:noFill/>
        </p:spPr>
        <p:txBody>
          <a:bodyPr wrap="none" rtlCol="0">
            <a:spAutoFit/>
          </a:bodyPr>
          <a:lstStyle/>
          <a:p>
            <a:r>
              <a:rPr lang="fr-CH" sz="2800" dirty="0">
                <a:solidFill>
                  <a:srgbClr val="FF66CC"/>
                </a:solidFill>
              </a:rPr>
              <a:t>110</a:t>
            </a:r>
          </a:p>
          <a:p>
            <a:r>
              <a:rPr lang="fr-CH" sz="2800" dirty="0">
                <a:solidFill>
                  <a:srgbClr val="FF66CC"/>
                </a:solidFill>
              </a:rPr>
              <a:t>11</a:t>
            </a:r>
          </a:p>
        </p:txBody>
      </p:sp>
      <p:sp>
        <p:nvSpPr>
          <p:cNvPr id="12" name="ZoneTexte 11">
            <a:extLst>
              <a:ext uri="{FF2B5EF4-FFF2-40B4-BE49-F238E27FC236}">
                <a16:creationId xmlns:a16="http://schemas.microsoft.com/office/drawing/2014/main" id="{C672CA8C-F8A3-4E22-A9FF-34CA4CF71457}"/>
              </a:ext>
            </a:extLst>
          </p:cNvPr>
          <p:cNvSpPr txBox="1"/>
          <p:nvPr/>
        </p:nvSpPr>
        <p:spPr>
          <a:xfrm>
            <a:off x="3443313" y="4751897"/>
            <a:ext cx="1098378" cy="954107"/>
          </a:xfrm>
          <a:prstGeom prst="rect">
            <a:avLst/>
          </a:prstGeom>
          <a:noFill/>
        </p:spPr>
        <p:txBody>
          <a:bodyPr wrap="none" rtlCol="0">
            <a:spAutoFit/>
          </a:bodyPr>
          <a:lstStyle/>
          <a:p>
            <a:r>
              <a:rPr lang="fr-CH" sz="2800" dirty="0">
                <a:solidFill>
                  <a:srgbClr val="FF66CC"/>
                </a:solidFill>
              </a:rPr>
              <a:t>11001</a:t>
            </a:r>
          </a:p>
          <a:p>
            <a:r>
              <a:rPr lang="fr-CH" sz="2800" dirty="0">
                <a:solidFill>
                  <a:srgbClr val="FF66CC"/>
                </a:solidFill>
              </a:rPr>
              <a:t>1100</a:t>
            </a:r>
          </a:p>
        </p:txBody>
      </p:sp>
      <p:sp>
        <p:nvSpPr>
          <p:cNvPr id="19" name="ZoneTexte 18">
            <a:extLst>
              <a:ext uri="{FF2B5EF4-FFF2-40B4-BE49-F238E27FC236}">
                <a16:creationId xmlns:a16="http://schemas.microsoft.com/office/drawing/2014/main" id="{63F0879D-6B08-475C-A86E-DED8FCCCEA95}"/>
              </a:ext>
            </a:extLst>
          </p:cNvPr>
          <p:cNvSpPr txBox="1"/>
          <p:nvPr/>
        </p:nvSpPr>
        <p:spPr>
          <a:xfrm>
            <a:off x="3443313" y="4751897"/>
            <a:ext cx="1646605" cy="954107"/>
          </a:xfrm>
          <a:prstGeom prst="rect">
            <a:avLst/>
          </a:prstGeom>
          <a:noFill/>
        </p:spPr>
        <p:txBody>
          <a:bodyPr wrap="none" rtlCol="0">
            <a:spAutoFit/>
          </a:bodyPr>
          <a:lstStyle/>
          <a:p>
            <a:r>
              <a:rPr lang="fr-CH" sz="2800" dirty="0">
                <a:solidFill>
                  <a:srgbClr val="FF66CC"/>
                </a:solidFill>
              </a:rPr>
              <a:t>11001110</a:t>
            </a:r>
          </a:p>
          <a:p>
            <a:r>
              <a:rPr lang="fr-CH" sz="2800" dirty="0">
                <a:solidFill>
                  <a:srgbClr val="FF66CC"/>
                </a:solidFill>
              </a:rPr>
              <a:t>110011</a:t>
            </a:r>
          </a:p>
        </p:txBody>
      </p:sp>
      <p:sp>
        <p:nvSpPr>
          <p:cNvPr id="17" name="ZoneTexte 16">
            <a:extLst>
              <a:ext uri="{FF2B5EF4-FFF2-40B4-BE49-F238E27FC236}">
                <a16:creationId xmlns:a16="http://schemas.microsoft.com/office/drawing/2014/main" id="{1753AC95-4A54-4D50-9713-F505B1A51A2A}"/>
              </a:ext>
            </a:extLst>
          </p:cNvPr>
          <p:cNvSpPr txBox="1"/>
          <p:nvPr/>
        </p:nvSpPr>
        <p:spPr>
          <a:xfrm>
            <a:off x="3412356" y="2214850"/>
            <a:ext cx="367408" cy="523220"/>
          </a:xfrm>
          <a:prstGeom prst="rect">
            <a:avLst/>
          </a:prstGeom>
          <a:noFill/>
        </p:spPr>
        <p:txBody>
          <a:bodyPr wrap="none" rtlCol="0">
            <a:spAutoFit/>
          </a:bodyPr>
          <a:lstStyle/>
          <a:p>
            <a:r>
              <a:rPr lang="fr-CH" sz="2800" dirty="0">
                <a:solidFill>
                  <a:srgbClr val="FF66CC"/>
                </a:solidFill>
              </a:rPr>
              <a:t>0</a:t>
            </a:r>
            <a:endParaRPr lang="fr-CH" sz="2800" dirty="0"/>
          </a:p>
        </p:txBody>
      </p:sp>
      <p:sp>
        <p:nvSpPr>
          <p:cNvPr id="18" name="ZoneTexte 17">
            <a:extLst>
              <a:ext uri="{FF2B5EF4-FFF2-40B4-BE49-F238E27FC236}">
                <a16:creationId xmlns:a16="http://schemas.microsoft.com/office/drawing/2014/main" id="{E7AAD179-610F-4B33-91F2-8682B0C5FCA7}"/>
              </a:ext>
            </a:extLst>
          </p:cNvPr>
          <p:cNvSpPr txBox="1"/>
          <p:nvPr/>
        </p:nvSpPr>
        <p:spPr>
          <a:xfrm>
            <a:off x="7514153" y="2214850"/>
            <a:ext cx="732893" cy="523220"/>
          </a:xfrm>
          <a:prstGeom prst="rect">
            <a:avLst/>
          </a:prstGeom>
          <a:noFill/>
        </p:spPr>
        <p:txBody>
          <a:bodyPr wrap="none" rtlCol="0">
            <a:spAutoFit/>
          </a:bodyPr>
          <a:lstStyle/>
          <a:p>
            <a:r>
              <a:rPr lang="fr-CH" sz="2800" dirty="0">
                <a:solidFill>
                  <a:srgbClr val="FF66CC"/>
                </a:solidFill>
              </a:rPr>
              <a:t>100</a:t>
            </a:r>
            <a:endParaRPr lang="fr-CH" sz="2800" dirty="0"/>
          </a:p>
        </p:txBody>
      </p:sp>
      <p:pic>
        <p:nvPicPr>
          <p:cNvPr id="9" name="Audio 8">
            <a:hlinkClick r:id="" action="ppaction://media"/>
            <a:extLst>
              <a:ext uri="{FF2B5EF4-FFF2-40B4-BE49-F238E27FC236}">
                <a16:creationId xmlns:a16="http://schemas.microsoft.com/office/drawing/2014/main" id="{FAAAA933-C5B5-424C-810D-07BA00DD30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417785465"/>
      </p:ext>
    </p:extLst>
  </p:cSld>
  <p:clrMapOvr>
    <a:masterClrMapping/>
  </p:clrMapOvr>
  <mc:AlternateContent xmlns:mc="http://schemas.openxmlformats.org/markup-compatibility/2006" xmlns:p14="http://schemas.microsoft.com/office/powerpoint/2010/main">
    <mc:Choice Requires="p14">
      <p:transition spd="med" p14:dur="700" advTm="8067">
        <p:fade/>
      </p:transition>
    </mc:Choice>
    <mc:Fallback xmlns="">
      <p:transition spd="med" advTm="80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1.875E-6 -0.00023 L 0.1349 0.37014 " pathEditMode="relative" rAng="0" ptsTypes="AA">
                                      <p:cBhvr>
                                        <p:cTn id="10" dur="2000" fill="hold"/>
                                        <p:tgtEl>
                                          <p:spTgt spid="17"/>
                                        </p:tgtEl>
                                        <p:attrNameLst>
                                          <p:attrName>ppt_x</p:attrName>
                                          <p:attrName>ppt_y</p:attrName>
                                        </p:attrNameLst>
                                      </p:cBhvr>
                                      <p:rCtr x="6745" y="1851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013 -1.11111E-6 L -0.19856 0.43218 " pathEditMode="relative" rAng="0" ptsTypes="AA">
                                      <p:cBhvr>
                                        <p:cTn id="14" dur="2000" fill="hold"/>
                                        <p:tgtEl>
                                          <p:spTgt spid="18"/>
                                        </p:tgtEl>
                                        <p:attrNameLst>
                                          <p:attrName>ppt_x</p:attrName>
                                          <p:attrName>ppt_y</p:attrName>
                                        </p:attrNameLst>
                                      </p:cBhvr>
                                      <p:rCtr x="-9922" y="21597"/>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bldLst>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5"/>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[0, 01, 110]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[100, 00, 11]</a:t>
            </a:r>
          </a:p>
        </p:txBody>
      </p:sp>
      <p:sp>
        <p:nvSpPr>
          <p:cNvPr id="2" name="ZoneTexte 1">
            <a:extLst>
              <a:ext uri="{FF2B5EF4-FFF2-40B4-BE49-F238E27FC236}">
                <a16:creationId xmlns:a16="http://schemas.microsoft.com/office/drawing/2014/main" id="{F26E5974-0840-4AE2-A623-B6035B8A9303}"/>
              </a:ext>
            </a:extLst>
          </p:cNvPr>
          <p:cNvSpPr txBox="1"/>
          <p:nvPr/>
        </p:nvSpPr>
        <p:spPr>
          <a:xfrm>
            <a:off x="4578858" y="3198167"/>
            <a:ext cx="2761782" cy="461665"/>
          </a:xfrm>
          <a:prstGeom prst="rect">
            <a:avLst/>
          </a:prstGeom>
          <a:noFill/>
        </p:spPr>
        <p:txBody>
          <a:bodyPr wrap="none" rtlCol="0">
            <a:spAutoFit/>
          </a:bodyPr>
          <a:lstStyle/>
          <a:p>
            <a:r>
              <a:rPr lang="fr-CH" sz="2400" dirty="0"/>
              <a:t>Suite d’indices: 3231</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sp>
        <p:nvSpPr>
          <p:cNvPr id="3" name="ZoneTexte 2">
            <a:extLst>
              <a:ext uri="{FF2B5EF4-FFF2-40B4-BE49-F238E27FC236}">
                <a16:creationId xmlns:a16="http://schemas.microsoft.com/office/drawing/2014/main" id="{02D26C4D-BD6B-4061-86D3-7C6130817B2C}"/>
              </a:ext>
            </a:extLst>
          </p:cNvPr>
          <p:cNvSpPr txBox="1"/>
          <p:nvPr/>
        </p:nvSpPr>
        <p:spPr>
          <a:xfrm>
            <a:off x="1876860" y="4936565"/>
            <a:ext cx="1566454" cy="584775"/>
          </a:xfrm>
          <a:prstGeom prst="rect">
            <a:avLst/>
          </a:prstGeom>
          <a:noFill/>
        </p:spPr>
        <p:txBody>
          <a:bodyPr wrap="none" rtlCol="0">
            <a:spAutoFit/>
          </a:bodyPr>
          <a:lstStyle/>
          <a:p>
            <a:r>
              <a:rPr lang="fr-CH" sz="3200" dirty="0"/>
              <a:t>Solution</a:t>
            </a:r>
          </a:p>
        </p:txBody>
      </p:sp>
      <p:sp>
        <p:nvSpPr>
          <p:cNvPr id="14" name="ZoneTexte 13">
            <a:extLst>
              <a:ext uri="{FF2B5EF4-FFF2-40B4-BE49-F238E27FC236}">
                <a16:creationId xmlns:a16="http://schemas.microsoft.com/office/drawing/2014/main" id="{DFDC89E6-8FFF-4797-818C-FFF3DE726C20}"/>
              </a:ext>
            </a:extLst>
          </p:cNvPr>
          <p:cNvSpPr txBox="1"/>
          <p:nvPr/>
        </p:nvSpPr>
        <p:spPr>
          <a:xfrm>
            <a:off x="3443314" y="4628787"/>
            <a:ext cx="3160686" cy="1200329"/>
          </a:xfrm>
          <a:prstGeom prst="rect">
            <a:avLst/>
          </a:prstGeom>
          <a:noFill/>
        </p:spPr>
        <p:txBody>
          <a:bodyPr wrap="square" rtlCol="0">
            <a:spAutoFit/>
          </a:bodyPr>
          <a:lstStyle/>
          <a:p>
            <a:r>
              <a:rPr lang="fr-CH" sz="3600" dirty="0">
                <a:solidFill>
                  <a:srgbClr val="FF66CC"/>
                </a:solidFill>
              </a:rPr>
              <a:t>110011100</a:t>
            </a:r>
          </a:p>
          <a:p>
            <a:r>
              <a:rPr lang="fr-CH" sz="3600" dirty="0">
                <a:solidFill>
                  <a:srgbClr val="FF66CC"/>
                </a:solidFill>
              </a:rPr>
              <a:t>110011100</a:t>
            </a:r>
          </a:p>
        </p:txBody>
      </p:sp>
      <p:pic>
        <p:nvPicPr>
          <p:cNvPr id="9" name="Audio 8">
            <a:hlinkClick r:id="" action="ppaction://media"/>
            <a:extLst>
              <a:ext uri="{FF2B5EF4-FFF2-40B4-BE49-F238E27FC236}">
                <a16:creationId xmlns:a16="http://schemas.microsoft.com/office/drawing/2014/main" id="{0CD229EF-7FA3-40E1-BFA8-0B2732BA1E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11335948"/>
      </p:ext>
    </p:extLst>
  </p:cSld>
  <p:clrMapOvr>
    <a:masterClrMapping/>
  </p:clrMapOvr>
  <mc:AlternateContent xmlns:mc="http://schemas.openxmlformats.org/markup-compatibility/2006" xmlns:p14="http://schemas.microsoft.com/office/powerpoint/2010/main">
    <mc:Choice Requires="p14">
      <p:transition spd="med" p14:dur="700" advTm="23322">
        <p:fade/>
      </p:transition>
    </mc:Choice>
    <mc:Fallback xmlns="">
      <p:transition spd="med" advTm="233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5"/>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[0, 01, 110]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[100, 00, 11]</a:t>
            </a:r>
          </a:p>
        </p:txBody>
      </p:sp>
      <p:sp>
        <p:nvSpPr>
          <p:cNvPr id="2" name="ZoneTexte 1">
            <a:extLst>
              <a:ext uri="{FF2B5EF4-FFF2-40B4-BE49-F238E27FC236}">
                <a16:creationId xmlns:a16="http://schemas.microsoft.com/office/drawing/2014/main" id="{F26E5974-0840-4AE2-A623-B6035B8A9303}"/>
              </a:ext>
            </a:extLst>
          </p:cNvPr>
          <p:cNvSpPr txBox="1"/>
          <p:nvPr/>
        </p:nvSpPr>
        <p:spPr>
          <a:xfrm>
            <a:off x="4578858" y="3198167"/>
            <a:ext cx="2761782" cy="461665"/>
          </a:xfrm>
          <a:prstGeom prst="rect">
            <a:avLst/>
          </a:prstGeom>
          <a:noFill/>
        </p:spPr>
        <p:txBody>
          <a:bodyPr wrap="none" rtlCol="0">
            <a:spAutoFit/>
          </a:bodyPr>
          <a:lstStyle/>
          <a:p>
            <a:r>
              <a:rPr lang="fr-CH" sz="2400" dirty="0"/>
              <a:t>Suite d’indices: 3231</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sp>
        <p:nvSpPr>
          <p:cNvPr id="3" name="ZoneTexte 2">
            <a:extLst>
              <a:ext uri="{FF2B5EF4-FFF2-40B4-BE49-F238E27FC236}">
                <a16:creationId xmlns:a16="http://schemas.microsoft.com/office/drawing/2014/main" id="{02D26C4D-BD6B-4061-86D3-7C6130817B2C}"/>
              </a:ext>
            </a:extLst>
          </p:cNvPr>
          <p:cNvSpPr txBox="1"/>
          <p:nvPr/>
        </p:nvSpPr>
        <p:spPr>
          <a:xfrm>
            <a:off x="1876860" y="4936565"/>
            <a:ext cx="1566454" cy="584775"/>
          </a:xfrm>
          <a:prstGeom prst="rect">
            <a:avLst/>
          </a:prstGeom>
          <a:noFill/>
        </p:spPr>
        <p:txBody>
          <a:bodyPr wrap="none" rtlCol="0">
            <a:spAutoFit/>
          </a:bodyPr>
          <a:lstStyle/>
          <a:p>
            <a:r>
              <a:rPr lang="fr-CH" sz="3200" dirty="0"/>
              <a:t>Solution</a:t>
            </a:r>
          </a:p>
        </p:txBody>
      </p:sp>
      <p:sp>
        <p:nvSpPr>
          <p:cNvPr id="14" name="ZoneTexte 13">
            <a:extLst>
              <a:ext uri="{FF2B5EF4-FFF2-40B4-BE49-F238E27FC236}">
                <a16:creationId xmlns:a16="http://schemas.microsoft.com/office/drawing/2014/main" id="{DFDC89E6-8FFF-4797-818C-FFF3DE726C20}"/>
              </a:ext>
            </a:extLst>
          </p:cNvPr>
          <p:cNvSpPr txBox="1"/>
          <p:nvPr/>
        </p:nvSpPr>
        <p:spPr>
          <a:xfrm>
            <a:off x="3443314" y="4628787"/>
            <a:ext cx="3160686" cy="1200329"/>
          </a:xfrm>
          <a:prstGeom prst="rect">
            <a:avLst/>
          </a:prstGeom>
          <a:noFill/>
        </p:spPr>
        <p:txBody>
          <a:bodyPr wrap="square" rtlCol="0">
            <a:spAutoFit/>
          </a:bodyPr>
          <a:lstStyle/>
          <a:p>
            <a:r>
              <a:rPr lang="fr-CH" sz="3600" dirty="0"/>
              <a:t>110011100</a:t>
            </a:r>
          </a:p>
          <a:p>
            <a:r>
              <a:rPr lang="fr-CH" sz="3600" dirty="0"/>
              <a:t>110011100</a:t>
            </a:r>
          </a:p>
        </p:txBody>
      </p:sp>
      <p:pic>
        <p:nvPicPr>
          <p:cNvPr id="9" name="Audio 8">
            <a:hlinkClick r:id="" action="ppaction://media"/>
            <a:extLst>
              <a:ext uri="{FF2B5EF4-FFF2-40B4-BE49-F238E27FC236}">
                <a16:creationId xmlns:a16="http://schemas.microsoft.com/office/drawing/2014/main" id="{996EBB06-253B-4CAF-9BA8-AC51D8FF84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57453895"/>
      </p:ext>
    </p:extLst>
  </p:cSld>
  <p:clrMapOvr>
    <a:masterClrMapping/>
  </p:clrMapOvr>
  <mc:AlternateContent xmlns:mc="http://schemas.openxmlformats.org/markup-compatibility/2006" xmlns:p14="http://schemas.microsoft.com/office/powerpoint/2010/main">
    <mc:Choice Requires="p14">
      <p:transition spd="med" p14:dur="700" advTm="9762">
        <p:fade/>
      </p:transition>
    </mc:Choice>
    <mc:Fallback xmlns="">
      <p:transition spd="med" advTm="97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texte, mur, télévision, intérieur&#10;&#10;Description générée automatiquement">
            <a:extLst>
              <a:ext uri="{FF2B5EF4-FFF2-40B4-BE49-F238E27FC236}">
                <a16:creationId xmlns:a16="http://schemas.microsoft.com/office/drawing/2014/main" id="{266D82DE-6704-4344-8D3B-A884BA5AA5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7328" y="331076"/>
            <a:ext cx="3879172" cy="5818759"/>
          </a:xfrm>
          <a:prstGeom prst="rect">
            <a:avLst/>
          </a:prstGeom>
        </p:spPr>
      </p:pic>
      <p:pic>
        <p:nvPicPr>
          <p:cNvPr id="5" name="Espace réservé du contenu 4" descr="Une image contenant texte, intérieur, équipement électronique&#10;&#10;Description générée automatiquement">
            <a:extLst>
              <a:ext uri="{FF2B5EF4-FFF2-40B4-BE49-F238E27FC236}">
                <a16:creationId xmlns:a16="http://schemas.microsoft.com/office/drawing/2014/main" id="{610CAD33-16FA-4C67-B85C-3DB336E0DB44}"/>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25194" y="823341"/>
            <a:ext cx="3879479" cy="5818759"/>
          </a:xfrm>
          <a:prstGeom prst="rect">
            <a:avLst/>
          </a:prstGeom>
        </p:spPr>
      </p:pic>
      <p:pic>
        <p:nvPicPr>
          <p:cNvPr id="3" name="Audio 2">
            <a:hlinkClick r:id="" action="ppaction://media"/>
            <a:extLst>
              <a:ext uri="{FF2B5EF4-FFF2-40B4-BE49-F238E27FC236}">
                <a16:creationId xmlns:a16="http://schemas.microsoft.com/office/drawing/2014/main" id="{E56F0F9F-1F4A-4553-BFB7-A619D6C8C8D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146063518"/>
      </p:ext>
    </p:extLst>
  </p:cSld>
  <p:clrMapOvr>
    <a:masterClrMapping/>
  </p:clrMapOvr>
  <mc:AlternateContent xmlns:mc="http://schemas.openxmlformats.org/markup-compatibility/2006" xmlns:p14="http://schemas.microsoft.com/office/powerpoint/2010/main">
    <mc:Choice Requires="p14">
      <p:transition spd="med" p14:dur="700" advTm="11341">
        <p:fade/>
      </p:transition>
    </mc:Choice>
    <mc:Fallback xmlns="">
      <p:transition spd="med" advTm="113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AB8A7480-DEC8-4A97-B8F7-59D3E4072260}"/>
              </a:ext>
            </a:extLst>
          </p:cNvPr>
          <p:cNvSpPr/>
          <p:nvPr/>
        </p:nvSpPr>
        <p:spPr>
          <a:xfrm>
            <a:off x="1900518" y="941712"/>
            <a:ext cx="7727577" cy="422237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 name="TextBox 4">
            <a:extLst>
              <a:ext uri="{FF2B5EF4-FFF2-40B4-BE49-F238E27FC236}">
                <a16:creationId xmlns:a16="http://schemas.microsoft.com/office/drawing/2014/main" id="{3D0C65D7-39BF-492B-A5D0-AF8DF92B5A9F}"/>
              </a:ext>
            </a:extLst>
          </p:cNvPr>
          <p:cNvSpPr txBox="1"/>
          <p:nvPr/>
        </p:nvSpPr>
        <p:spPr>
          <a:xfrm>
            <a:off x="2877671" y="1693912"/>
            <a:ext cx="2716306" cy="1569660"/>
          </a:xfrm>
          <a:prstGeom prst="rect">
            <a:avLst/>
          </a:prstGeom>
          <a:noFill/>
        </p:spPr>
        <p:txBody>
          <a:bodyPr wrap="square" rtlCol="0">
            <a:spAutoFit/>
          </a:bodyPr>
          <a:lstStyle/>
          <a:p>
            <a:r>
              <a:rPr lang="fr-CH" sz="9600" b="1" dirty="0">
                <a:solidFill>
                  <a:srgbClr val="00B050"/>
                </a:solidFill>
              </a:rPr>
              <a:t>OUI?</a:t>
            </a:r>
            <a:endParaRPr lang="en-GB" sz="9600" b="1" dirty="0">
              <a:solidFill>
                <a:srgbClr val="00B050"/>
              </a:solidFill>
            </a:endParaRPr>
          </a:p>
        </p:txBody>
      </p:sp>
      <p:sp>
        <p:nvSpPr>
          <p:cNvPr id="6" name="TextBox 5">
            <a:extLst>
              <a:ext uri="{FF2B5EF4-FFF2-40B4-BE49-F238E27FC236}">
                <a16:creationId xmlns:a16="http://schemas.microsoft.com/office/drawing/2014/main" id="{B11C851B-DD97-455C-B050-2422375AC4D0}"/>
              </a:ext>
            </a:extLst>
          </p:cNvPr>
          <p:cNvSpPr txBox="1"/>
          <p:nvPr/>
        </p:nvSpPr>
        <p:spPr>
          <a:xfrm>
            <a:off x="6096000" y="3151512"/>
            <a:ext cx="1425388" cy="1241194"/>
          </a:xfrm>
          <a:prstGeom prst="rect">
            <a:avLst/>
          </a:prstGeom>
          <a:noFill/>
        </p:spPr>
        <p:txBody>
          <a:bodyPr wrap="square" rtlCol="0">
            <a:spAutoFit/>
          </a:bodyPr>
          <a:lstStyle/>
          <a:p>
            <a:endParaRPr lang="en-GB" dirty="0"/>
          </a:p>
        </p:txBody>
      </p:sp>
      <p:sp>
        <p:nvSpPr>
          <p:cNvPr id="7" name="TextBox 6">
            <a:extLst>
              <a:ext uri="{FF2B5EF4-FFF2-40B4-BE49-F238E27FC236}">
                <a16:creationId xmlns:a16="http://schemas.microsoft.com/office/drawing/2014/main" id="{1A2C2159-F00A-4F89-B433-731F8113651B}"/>
              </a:ext>
            </a:extLst>
          </p:cNvPr>
          <p:cNvSpPr txBox="1"/>
          <p:nvPr/>
        </p:nvSpPr>
        <p:spPr>
          <a:xfrm>
            <a:off x="4800600" y="2823046"/>
            <a:ext cx="3541060" cy="1569660"/>
          </a:xfrm>
          <a:prstGeom prst="rect">
            <a:avLst/>
          </a:prstGeom>
          <a:noFill/>
        </p:spPr>
        <p:txBody>
          <a:bodyPr wrap="square" rtlCol="0">
            <a:spAutoFit/>
          </a:bodyPr>
          <a:lstStyle/>
          <a:p>
            <a:r>
              <a:rPr lang="fr-CH" sz="9600" b="1" dirty="0">
                <a:solidFill>
                  <a:srgbClr val="C00000"/>
                </a:solidFill>
              </a:rPr>
              <a:t>NON?</a:t>
            </a:r>
            <a:endParaRPr lang="en-GB" sz="9600" b="1" dirty="0">
              <a:solidFill>
                <a:srgbClr val="C00000"/>
              </a:solidFill>
            </a:endParaRPr>
          </a:p>
        </p:txBody>
      </p:sp>
    </p:spTree>
    <p:extLst>
      <p:ext uri="{BB962C8B-B14F-4D97-AF65-F5344CB8AC3E}">
        <p14:creationId xmlns:p14="http://schemas.microsoft.com/office/powerpoint/2010/main" val="940304585"/>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106190A-0D48-4AE6-8AF0-84DB202CF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0" y="571500"/>
            <a:ext cx="5715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1AA6BA37-7D94-4C7D-86A5-34A71F8B35BD}"/>
              </a:ext>
            </a:extLst>
          </p:cNvPr>
          <p:cNvSpPr txBox="1"/>
          <p:nvPr/>
        </p:nvSpPr>
        <p:spPr>
          <a:xfrm rot="1693647">
            <a:off x="6200643" y="537060"/>
            <a:ext cx="421910" cy="707886"/>
          </a:xfrm>
          <a:prstGeom prst="rect">
            <a:avLst/>
          </a:prstGeom>
          <a:noFill/>
        </p:spPr>
        <p:txBody>
          <a:bodyPr wrap="none" rtlCol="0">
            <a:spAutoFit/>
          </a:bodyPr>
          <a:lstStyle/>
          <a:p>
            <a:r>
              <a:rPr lang="fr-CH" sz="4000" dirty="0">
                <a:solidFill>
                  <a:srgbClr val="C00000"/>
                </a:solidFill>
              </a:rPr>
              <a:t>?</a:t>
            </a:r>
          </a:p>
        </p:txBody>
      </p:sp>
      <p:sp>
        <p:nvSpPr>
          <p:cNvPr id="7" name="ZoneTexte 6">
            <a:extLst>
              <a:ext uri="{FF2B5EF4-FFF2-40B4-BE49-F238E27FC236}">
                <a16:creationId xmlns:a16="http://schemas.microsoft.com/office/drawing/2014/main" id="{CC4D134A-67CD-4174-971C-4C8D740C25DC}"/>
              </a:ext>
            </a:extLst>
          </p:cNvPr>
          <p:cNvSpPr txBox="1"/>
          <p:nvPr/>
        </p:nvSpPr>
        <p:spPr>
          <a:xfrm rot="19872322">
            <a:off x="5409872" y="535578"/>
            <a:ext cx="421910" cy="707886"/>
          </a:xfrm>
          <a:prstGeom prst="rect">
            <a:avLst/>
          </a:prstGeom>
          <a:noFill/>
        </p:spPr>
        <p:txBody>
          <a:bodyPr wrap="none" rtlCol="0">
            <a:spAutoFit/>
          </a:bodyPr>
          <a:lstStyle/>
          <a:p>
            <a:r>
              <a:rPr lang="fr-CH" sz="4000" dirty="0">
                <a:solidFill>
                  <a:srgbClr val="C00000"/>
                </a:solidFill>
              </a:rPr>
              <a:t>?</a:t>
            </a:r>
          </a:p>
        </p:txBody>
      </p:sp>
      <p:sp>
        <p:nvSpPr>
          <p:cNvPr id="8" name="ZoneTexte 7">
            <a:extLst>
              <a:ext uri="{FF2B5EF4-FFF2-40B4-BE49-F238E27FC236}">
                <a16:creationId xmlns:a16="http://schemas.microsoft.com/office/drawing/2014/main" id="{696E0C2E-B51F-4ED0-9E7B-A38E37055577}"/>
              </a:ext>
            </a:extLst>
          </p:cNvPr>
          <p:cNvSpPr txBox="1"/>
          <p:nvPr/>
        </p:nvSpPr>
        <p:spPr>
          <a:xfrm>
            <a:off x="5799440" y="408255"/>
            <a:ext cx="421910" cy="707886"/>
          </a:xfrm>
          <a:prstGeom prst="rect">
            <a:avLst/>
          </a:prstGeom>
          <a:noFill/>
        </p:spPr>
        <p:txBody>
          <a:bodyPr wrap="none" rtlCol="0">
            <a:spAutoFit/>
          </a:bodyPr>
          <a:lstStyle/>
          <a:p>
            <a:r>
              <a:rPr lang="fr-CH" sz="4000" dirty="0">
                <a:solidFill>
                  <a:srgbClr val="C00000"/>
                </a:solidFill>
              </a:rPr>
              <a:t>?</a:t>
            </a:r>
          </a:p>
        </p:txBody>
      </p:sp>
      <p:sp>
        <p:nvSpPr>
          <p:cNvPr id="10" name="ZoneTexte 9">
            <a:extLst>
              <a:ext uri="{FF2B5EF4-FFF2-40B4-BE49-F238E27FC236}">
                <a16:creationId xmlns:a16="http://schemas.microsoft.com/office/drawing/2014/main" id="{23F4B2DC-BEA1-40DF-B447-57DAE31D2121}"/>
              </a:ext>
            </a:extLst>
          </p:cNvPr>
          <p:cNvSpPr txBox="1"/>
          <p:nvPr/>
        </p:nvSpPr>
        <p:spPr>
          <a:xfrm rot="2418491">
            <a:off x="6367164" y="657782"/>
            <a:ext cx="421910" cy="707886"/>
          </a:xfrm>
          <a:prstGeom prst="rect">
            <a:avLst/>
          </a:prstGeom>
          <a:noFill/>
        </p:spPr>
        <p:txBody>
          <a:bodyPr wrap="none" rtlCol="0">
            <a:spAutoFit/>
          </a:bodyPr>
          <a:lstStyle/>
          <a:p>
            <a:r>
              <a:rPr lang="fr-CH" sz="4000" dirty="0">
                <a:solidFill>
                  <a:srgbClr val="C00000"/>
                </a:solidFill>
              </a:rPr>
              <a:t>?</a:t>
            </a:r>
          </a:p>
        </p:txBody>
      </p:sp>
      <p:sp>
        <p:nvSpPr>
          <p:cNvPr id="11" name="ZoneTexte 10">
            <a:extLst>
              <a:ext uri="{FF2B5EF4-FFF2-40B4-BE49-F238E27FC236}">
                <a16:creationId xmlns:a16="http://schemas.microsoft.com/office/drawing/2014/main" id="{9EBFC783-CD49-41D8-9C7D-D7531CFE5629}"/>
              </a:ext>
            </a:extLst>
          </p:cNvPr>
          <p:cNvSpPr txBox="1"/>
          <p:nvPr/>
        </p:nvSpPr>
        <p:spPr>
          <a:xfrm rot="20804127">
            <a:off x="5596193" y="440090"/>
            <a:ext cx="421910" cy="707886"/>
          </a:xfrm>
          <a:prstGeom prst="rect">
            <a:avLst/>
          </a:prstGeom>
          <a:noFill/>
        </p:spPr>
        <p:txBody>
          <a:bodyPr wrap="none" rtlCol="0">
            <a:spAutoFit/>
          </a:bodyPr>
          <a:lstStyle/>
          <a:p>
            <a:r>
              <a:rPr lang="fr-CH" sz="4000" dirty="0">
                <a:solidFill>
                  <a:srgbClr val="C00000"/>
                </a:solidFill>
              </a:rPr>
              <a:t>?</a:t>
            </a:r>
          </a:p>
        </p:txBody>
      </p:sp>
      <p:sp>
        <p:nvSpPr>
          <p:cNvPr id="12" name="ZoneTexte 11">
            <a:extLst>
              <a:ext uri="{FF2B5EF4-FFF2-40B4-BE49-F238E27FC236}">
                <a16:creationId xmlns:a16="http://schemas.microsoft.com/office/drawing/2014/main" id="{96CA2E0D-0332-42B4-A4B3-5AB78143C825}"/>
              </a:ext>
            </a:extLst>
          </p:cNvPr>
          <p:cNvSpPr txBox="1"/>
          <p:nvPr/>
        </p:nvSpPr>
        <p:spPr>
          <a:xfrm rot="1297838">
            <a:off x="6009655" y="440089"/>
            <a:ext cx="421910" cy="707886"/>
          </a:xfrm>
          <a:prstGeom prst="rect">
            <a:avLst/>
          </a:prstGeom>
          <a:noFill/>
        </p:spPr>
        <p:txBody>
          <a:bodyPr wrap="none" rtlCol="0">
            <a:spAutoFit/>
          </a:bodyPr>
          <a:lstStyle/>
          <a:p>
            <a:r>
              <a:rPr lang="fr-CH" sz="4000" dirty="0">
                <a:solidFill>
                  <a:srgbClr val="C00000"/>
                </a:solidFill>
              </a:rPr>
              <a:t>?</a:t>
            </a:r>
          </a:p>
        </p:txBody>
      </p:sp>
      <p:sp>
        <p:nvSpPr>
          <p:cNvPr id="13" name="ZoneTexte 12">
            <a:extLst>
              <a:ext uri="{FF2B5EF4-FFF2-40B4-BE49-F238E27FC236}">
                <a16:creationId xmlns:a16="http://schemas.microsoft.com/office/drawing/2014/main" id="{D67E16CB-0DCC-4F09-B3AE-43B932929E09}"/>
              </a:ext>
            </a:extLst>
          </p:cNvPr>
          <p:cNvSpPr txBox="1"/>
          <p:nvPr/>
        </p:nvSpPr>
        <p:spPr>
          <a:xfrm rot="19283432">
            <a:off x="5241363" y="656111"/>
            <a:ext cx="421910" cy="707886"/>
          </a:xfrm>
          <a:prstGeom prst="rect">
            <a:avLst/>
          </a:prstGeom>
          <a:noFill/>
        </p:spPr>
        <p:txBody>
          <a:bodyPr wrap="none" rtlCol="0">
            <a:spAutoFit/>
          </a:bodyPr>
          <a:lstStyle/>
          <a:p>
            <a:r>
              <a:rPr lang="fr-CH" sz="4000" dirty="0">
                <a:solidFill>
                  <a:srgbClr val="C00000"/>
                </a:solidFill>
              </a:rPr>
              <a:t>?</a:t>
            </a:r>
          </a:p>
        </p:txBody>
      </p:sp>
      <p:pic>
        <p:nvPicPr>
          <p:cNvPr id="5" name="Audio 4">
            <a:hlinkClick r:id="" action="ppaction://media"/>
            <a:extLst>
              <a:ext uri="{FF2B5EF4-FFF2-40B4-BE49-F238E27FC236}">
                <a16:creationId xmlns:a16="http://schemas.microsoft.com/office/drawing/2014/main" id="{5F496590-2DC2-487C-BD11-605EC543A33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89721654"/>
      </p:ext>
    </p:extLst>
  </p:cSld>
  <p:clrMapOvr>
    <a:masterClrMapping/>
  </p:clrMapOvr>
  <mc:AlternateContent xmlns:mc="http://schemas.openxmlformats.org/markup-compatibility/2006" xmlns:p14="http://schemas.microsoft.com/office/powerpoint/2010/main">
    <mc:Choice Requires="p14">
      <p:transition spd="med" p14:dur="700" advTm="30381">
        <p:fade/>
      </p:transition>
    </mc:Choice>
    <mc:Fallback xmlns="">
      <p:transition spd="med" advTm="3038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5"/>
                </p:tgtEl>
              </p:cMediaNode>
            </p:audio>
          </p:childTnLst>
        </p:cTn>
      </p:par>
    </p:tnLst>
    <p:bldLst>
      <p:bldP spid="6" grpId="0"/>
      <p:bldP spid="7" grpId="0"/>
      <p:bldP spid="8" grpId="0"/>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Audio 16">
            <a:hlinkClick r:id="" action="ppaction://media"/>
            <a:extLst>
              <a:ext uri="{FF2B5EF4-FFF2-40B4-BE49-F238E27FC236}">
                <a16:creationId xmlns:a16="http://schemas.microsoft.com/office/drawing/2014/main" id="{24821259-CE64-4F0F-8950-495DDB6AAA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3" name="Picture 2" descr="A picture containing text, electronics, computer, computer&#10;&#10;Description automatically generated">
            <a:extLst>
              <a:ext uri="{FF2B5EF4-FFF2-40B4-BE49-F238E27FC236}">
                <a16:creationId xmlns:a16="http://schemas.microsoft.com/office/drawing/2014/main" id="{50020FEC-86F1-4D45-A70C-BC9D959D81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4085" y="387723"/>
            <a:ext cx="9123830" cy="6082553"/>
          </a:xfrm>
          <a:prstGeom prst="rect">
            <a:avLst/>
          </a:prstGeom>
        </p:spPr>
      </p:pic>
      <p:sp>
        <p:nvSpPr>
          <p:cNvPr id="4" name="Multiplication Sign 3">
            <a:extLst>
              <a:ext uri="{FF2B5EF4-FFF2-40B4-BE49-F238E27FC236}">
                <a16:creationId xmlns:a16="http://schemas.microsoft.com/office/drawing/2014/main" id="{CDC9087B-902B-4A20-965A-4A89B51F02A1}"/>
              </a:ext>
            </a:extLst>
          </p:cNvPr>
          <p:cNvSpPr/>
          <p:nvPr/>
        </p:nvSpPr>
        <p:spPr>
          <a:xfrm>
            <a:off x="1694329" y="-1103406"/>
            <a:ext cx="8633012" cy="7745506"/>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9233466"/>
      </p:ext>
    </p:extLst>
  </p:cSld>
  <p:clrMapOvr>
    <a:masterClrMapping/>
  </p:clrMapOvr>
  <mc:AlternateContent xmlns:mc="http://schemas.openxmlformats.org/markup-compatibility/2006" xmlns:p14="http://schemas.microsoft.com/office/powerpoint/2010/main">
    <mc:Choice Requires="p14">
      <p:transition spd="med" p14:dur="700" advTm="16263">
        <p:fade/>
      </p:transition>
    </mc:Choice>
    <mc:Fallback xmlns="">
      <p:transition spd="med" advTm="162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7"/>
                </p:tgtEl>
              </p:cMediaNode>
            </p:audio>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6"/>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031325" cy="523220"/>
          </a:xfrm>
          <a:prstGeom prst="rect">
            <a:avLst/>
          </a:prstGeom>
          <a:noFill/>
        </p:spPr>
        <p:txBody>
          <a:bodyPr wrap="none" rtlCol="0">
            <a:spAutoFit/>
          </a:bodyPr>
          <a:lstStyle/>
          <a:p>
            <a:r>
              <a:rPr lang="fr-CH" sz="2800" dirty="0"/>
              <a:t>A = [1, 10, 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201244" cy="523220"/>
          </a:xfrm>
          <a:prstGeom prst="rect">
            <a:avLst/>
          </a:prstGeom>
          <a:noFill/>
        </p:spPr>
        <p:txBody>
          <a:bodyPr wrap="none" rtlCol="0">
            <a:spAutoFit/>
          </a:bodyPr>
          <a:lstStyle/>
          <a:p>
            <a:r>
              <a:rPr lang="fr-CH" sz="2800" dirty="0"/>
              <a:t>B = [0, 1, 010]</a:t>
            </a:r>
          </a:p>
        </p:txBody>
      </p:sp>
      <p:sp>
        <p:nvSpPr>
          <p:cNvPr id="2" name="ZoneTexte 1">
            <a:extLst>
              <a:ext uri="{FF2B5EF4-FFF2-40B4-BE49-F238E27FC236}">
                <a16:creationId xmlns:a16="http://schemas.microsoft.com/office/drawing/2014/main" id="{F26E5974-0840-4AE2-A623-B6035B8A9303}"/>
              </a:ext>
            </a:extLst>
          </p:cNvPr>
          <p:cNvSpPr txBox="1"/>
          <p:nvPr/>
        </p:nvSpPr>
        <p:spPr>
          <a:xfrm>
            <a:off x="4954758" y="3198167"/>
            <a:ext cx="2282484" cy="461665"/>
          </a:xfrm>
          <a:prstGeom prst="rect">
            <a:avLst/>
          </a:prstGeom>
          <a:noFill/>
        </p:spPr>
        <p:txBody>
          <a:bodyPr wrap="none" rtlCol="0">
            <a:spAutoFit/>
          </a:bodyPr>
          <a:lstStyle/>
          <a:p>
            <a:r>
              <a:rPr lang="fr-CH" sz="2400" dirty="0"/>
              <a:t>Suite d’indices: ?</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4076757" cy="276999"/>
          </a:xfrm>
          <a:prstGeom prst="rect">
            <a:avLst/>
          </a:prstGeom>
          <a:noFill/>
        </p:spPr>
        <p:txBody>
          <a:bodyPr wrap="none" rtlCol="0">
            <a:spAutoFit/>
          </a:bodyPr>
          <a:lstStyle/>
          <a:p>
            <a:r>
              <a:rPr lang="fr-CH" sz="1200" dirty="0"/>
              <a:t>Source exemple: webdocs.cs.ualberta.ca/~</a:t>
            </a:r>
            <a:r>
              <a:rPr lang="fr-CH" sz="1200" dirty="0" err="1"/>
              <a:t>games</a:t>
            </a:r>
            <a:r>
              <a:rPr lang="fr-CH" sz="1200" dirty="0"/>
              <a:t>/PCP/list.htm</a:t>
            </a:r>
          </a:p>
        </p:txBody>
      </p:sp>
      <p:sp>
        <p:nvSpPr>
          <p:cNvPr id="3" name="ZoneTexte 2">
            <a:extLst>
              <a:ext uri="{FF2B5EF4-FFF2-40B4-BE49-F238E27FC236}">
                <a16:creationId xmlns:a16="http://schemas.microsoft.com/office/drawing/2014/main" id="{02D26C4D-BD6B-4061-86D3-7C6130817B2C}"/>
              </a:ext>
            </a:extLst>
          </p:cNvPr>
          <p:cNvSpPr txBox="1"/>
          <p:nvPr/>
        </p:nvSpPr>
        <p:spPr>
          <a:xfrm>
            <a:off x="1876860" y="4936565"/>
            <a:ext cx="1757212" cy="584775"/>
          </a:xfrm>
          <a:prstGeom prst="rect">
            <a:avLst/>
          </a:prstGeom>
          <a:noFill/>
        </p:spPr>
        <p:txBody>
          <a:bodyPr wrap="none" rtlCol="0">
            <a:spAutoFit/>
          </a:bodyPr>
          <a:lstStyle/>
          <a:p>
            <a:r>
              <a:rPr lang="fr-CH" sz="3200" dirty="0"/>
              <a:t>Solution?</a:t>
            </a:r>
          </a:p>
        </p:txBody>
      </p:sp>
      <p:sp>
        <p:nvSpPr>
          <p:cNvPr id="9" name="ZoneTexte 8">
            <a:extLst>
              <a:ext uri="{FF2B5EF4-FFF2-40B4-BE49-F238E27FC236}">
                <a16:creationId xmlns:a16="http://schemas.microsoft.com/office/drawing/2014/main" id="{F3591B12-04CD-4A27-8C8C-4F6D1A431137}"/>
              </a:ext>
            </a:extLst>
          </p:cNvPr>
          <p:cNvSpPr txBox="1"/>
          <p:nvPr/>
        </p:nvSpPr>
        <p:spPr>
          <a:xfrm>
            <a:off x="3748128" y="4822153"/>
            <a:ext cx="1661459" cy="954107"/>
          </a:xfrm>
          <a:prstGeom prst="rect">
            <a:avLst/>
          </a:prstGeom>
          <a:noFill/>
        </p:spPr>
        <p:txBody>
          <a:bodyPr wrap="square" rtlCol="0">
            <a:spAutoFit/>
          </a:bodyPr>
          <a:lstStyle/>
          <a:p>
            <a:endParaRPr lang="fr-CH" sz="2800" dirty="0"/>
          </a:p>
          <a:p>
            <a:endParaRPr lang="fr-CH" sz="2800" dirty="0"/>
          </a:p>
        </p:txBody>
      </p:sp>
      <p:pic>
        <p:nvPicPr>
          <p:cNvPr id="10" name="Audio 9">
            <a:hlinkClick r:id="" action="ppaction://media"/>
            <a:extLst>
              <a:ext uri="{FF2B5EF4-FFF2-40B4-BE49-F238E27FC236}">
                <a16:creationId xmlns:a16="http://schemas.microsoft.com/office/drawing/2014/main" id="{F038F7A4-94A9-402A-A234-C112F9F58F7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34313173"/>
      </p:ext>
    </p:extLst>
  </p:cSld>
  <p:clrMapOvr>
    <a:masterClrMapping/>
  </p:clrMapOvr>
  <mc:AlternateContent xmlns:mc="http://schemas.openxmlformats.org/markup-compatibility/2006" xmlns:p14="http://schemas.microsoft.com/office/powerpoint/2010/main">
    <mc:Choice Requires="p14">
      <p:transition spd="med" p14:dur="700" advTm="32099">
        <p:fade/>
      </p:transition>
    </mc:Choice>
    <mc:Fallback xmlns="">
      <p:transition spd="med" advTm="320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0"/>
                </p:tgtEl>
              </p:cMediaNode>
            </p:audio>
          </p:childTnLst>
        </p:cTn>
      </p:par>
    </p:tnLst>
    <p:bldLst>
      <p:bldP spid="6" grpId="0"/>
      <p:bldP spid="7"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6"/>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031325" cy="523220"/>
          </a:xfrm>
          <a:prstGeom prst="rect">
            <a:avLst/>
          </a:prstGeom>
          <a:noFill/>
        </p:spPr>
        <p:txBody>
          <a:bodyPr wrap="none" rtlCol="0">
            <a:spAutoFit/>
          </a:bodyPr>
          <a:lstStyle/>
          <a:p>
            <a:r>
              <a:rPr lang="fr-CH" sz="2800" dirty="0"/>
              <a:t>A = [1, 10, 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201244" cy="523220"/>
          </a:xfrm>
          <a:prstGeom prst="rect">
            <a:avLst/>
          </a:prstGeom>
          <a:noFill/>
        </p:spPr>
        <p:txBody>
          <a:bodyPr wrap="none" rtlCol="0">
            <a:spAutoFit/>
          </a:bodyPr>
          <a:lstStyle/>
          <a:p>
            <a:r>
              <a:rPr lang="fr-CH" sz="2800" dirty="0"/>
              <a:t>B = [0, 1, 010]</a:t>
            </a:r>
          </a:p>
        </p:txBody>
      </p:sp>
      <p:sp>
        <p:nvSpPr>
          <p:cNvPr id="2" name="ZoneTexte 1">
            <a:extLst>
              <a:ext uri="{FF2B5EF4-FFF2-40B4-BE49-F238E27FC236}">
                <a16:creationId xmlns:a16="http://schemas.microsoft.com/office/drawing/2014/main" id="{F26E5974-0840-4AE2-A623-B6035B8A9303}"/>
              </a:ext>
            </a:extLst>
          </p:cNvPr>
          <p:cNvSpPr txBox="1"/>
          <p:nvPr/>
        </p:nvSpPr>
        <p:spPr>
          <a:xfrm>
            <a:off x="4954758" y="3198167"/>
            <a:ext cx="2282484" cy="461665"/>
          </a:xfrm>
          <a:prstGeom prst="rect">
            <a:avLst/>
          </a:prstGeom>
          <a:noFill/>
        </p:spPr>
        <p:txBody>
          <a:bodyPr wrap="none" rtlCol="0">
            <a:spAutoFit/>
          </a:bodyPr>
          <a:lstStyle/>
          <a:p>
            <a:r>
              <a:rPr lang="fr-CH" sz="2400" dirty="0"/>
              <a:t>Suite d’indices: ?</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4076757" cy="276999"/>
          </a:xfrm>
          <a:prstGeom prst="rect">
            <a:avLst/>
          </a:prstGeom>
          <a:noFill/>
        </p:spPr>
        <p:txBody>
          <a:bodyPr wrap="none" rtlCol="0">
            <a:spAutoFit/>
          </a:bodyPr>
          <a:lstStyle/>
          <a:p>
            <a:r>
              <a:rPr lang="fr-CH" sz="1200" dirty="0"/>
              <a:t>Source exemple: webdocs.cs.ualberta.ca/~</a:t>
            </a:r>
            <a:r>
              <a:rPr lang="fr-CH" sz="1200" dirty="0" err="1"/>
              <a:t>games</a:t>
            </a:r>
            <a:r>
              <a:rPr lang="fr-CH" sz="1200" dirty="0"/>
              <a:t>/PCP/list.htm</a:t>
            </a:r>
          </a:p>
        </p:txBody>
      </p:sp>
      <p:sp>
        <p:nvSpPr>
          <p:cNvPr id="3" name="ZoneTexte 2">
            <a:extLst>
              <a:ext uri="{FF2B5EF4-FFF2-40B4-BE49-F238E27FC236}">
                <a16:creationId xmlns:a16="http://schemas.microsoft.com/office/drawing/2014/main" id="{02D26C4D-BD6B-4061-86D3-7C6130817B2C}"/>
              </a:ext>
            </a:extLst>
          </p:cNvPr>
          <p:cNvSpPr txBox="1"/>
          <p:nvPr/>
        </p:nvSpPr>
        <p:spPr>
          <a:xfrm>
            <a:off x="1876860" y="4936565"/>
            <a:ext cx="2566728" cy="584775"/>
          </a:xfrm>
          <a:prstGeom prst="rect">
            <a:avLst/>
          </a:prstGeom>
          <a:noFill/>
        </p:spPr>
        <p:txBody>
          <a:bodyPr wrap="none" rtlCol="0">
            <a:spAutoFit/>
          </a:bodyPr>
          <a:lstStyle/>
          <a:p>
            <a:r>
              <a:rPr lang="fr-CH" sz="3200" dirty="0"/>
              <a:t>Solution? Oui!</a:t>
            </a:r>
          </a:p>
        </p:txBody>
      </p:sp>
      <p:sp>
        <p:nvSpPr>
          <p:cNvPr id="9" name="ZoneTexte 8">
            <a:extLst>
              <a:ext uri="{FF2B5EF4-FFF2-40B4-BE49-F238E27FC236}">
                <a16:creationId xmlns:a16="http://schemas.microsoft.com/office/drawing/2014/main" id="{F3591B12-04CD-4A27-8C8C-4F6D1A431137}"/>
              </a:ext>
            </a:extLst>
          </p:cNvPr>
          <p:cNvSpPr txBox="1"/>
          <p:nvPr/>
        </p:nvSpPr>
        <p:spPr>
          <a:xfrm>
            <a:off x="3748128" y="4822153"/>
            <a:ext cx="1661459" cy="954107"/>
          </a:xfrm>
          <a:prstGeom prst="rect">
            <a:avLst/>
          </a:prstGeom>
          <a:noFill/>
        </p:spPr>
        <p:txBody>
          <a:bodyPr wrap="square" rtlCol="0">
            <a:spAutoFit/>
          </a:bodyPr>
          <a:lstStyle/>
          <a:p>
            <a:endParaRPr lang="fr-CH" sz="2800" dirty="0"/>
          </a:p>
          <a:p>
            <a:endParaRPr lang="fr-CH" sz="2800" dirty="0"/>
          </a:p>
        </p:txBody>
      </p:sp>
      <p:pic>
        <p:nvPicPr>
          <p:cNvPr id="10" name="Audio 9">
            <a:hlinkClick r:id="" action="ppaction://media"/>
            <a:extLst>
              <a:ext uri="{FF2B5EF4-FFF2-40B4-BE49-F238E27FC236}">
                <a16:creationId xmlns:a16="http://schemas.microsoft.com/office/drawing/2014/main" id="{F038F7A4-94A9-402A-A234-C112F9F58F7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195886327"/>
      </p:ext>
    </p:extLst>
  </p:cSld>
  <p:clrMapOvr>
    <a:masterClrMapping/>
  </p:clrMapOvr>
  <mc:AlternateContent xmlns:mc="http://schemas.openxmlformats.org/markup-compatibility/2006" xmlns:p14="http://schemas.microsoft.com/office/powerpoint/2010/main">
    <mc:Choice Requires="p14">
      <p:transition spd="med" p14:dur="700" advTm="32099">
        <p:fade/>
      </p:transition>
    </mc:Choice>
    <mc:Fallback xmlns="">
      <p:transition spd="med" advTm="32099">
        <p:fade/>
      </p:transition>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5"/>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031325" cy="523220"/>
          </a:xfrm>
          <a:prstGeom prst="rect">
            <a:avLst/>
          </a:prstGeom>
          <a:noFill/>
        </p:spPr>
        <p:txBody>
          <a:bodyPr wrap="none" rtlCol="0">
            <a:spAutoFit/>
          </a:bodyPr>
          <a:lstStyle/>
          <a:p>
            <a:r>
              <a:rPr lang="fr-CH" sz="2800" dirty="0"/>
              <a:t>A = [1, 10, 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201244" cy="523220"/>
          </a:xfrm>
          <a:prstGeom prst="rect">
            <a:avLst/>
          </a:prstGeom>
          <a:noFill/>
        </p:spPr>
        <p:txBody>
          <a:bodyPr wrap="none" rtlCol="0">
            <a:spAutoFit/>
          </a:bodyPr>
          <a:lstStyle/>
          <a:p>
            <a:r>
              <a:rPr lang="fr-CH" sz="2800" dirty="0"/>
              <a:t>B = [0, 1, 010]</a:t>
            </a:r>
          </a:p>
        </p:txBody>
      </p:sp>
      <p:sp>
        <p:nvSpPr>
          <p:cNvPr id="2" name="ZoneTexte 1">
            <a:extLst>
              <a:ext uri="{FF2B5EF4-FFF2-40B4-BE49-F238E27FC236}">
                <a16:creationId xmlns:a16="http://schemas.microsoft.com/office/drawing/2014/main" id="{F26E5974-0840-4AE2-A623-B6035B8A9303}"/>
              </a:ext>
            </a:extLst>
          </p:cNvPr>
          <p:cNvSpPr txBox="1"/>
          <p:nvPr/>
        </p:nvSpPr>
        <p:spPr>
          <a:xfrm>
            <a:off x="2582859" y="3186415"/>
            <a:ext cx="7026282" cy="830997"/>
          </a:xfrm>
          <a:prstGeom prst="rect">
            <a:avLst/>
          </a:prstGeom>
          <a:noFill/>
        </p:spPr>
        <p:txBody>
          <a:bodyPr wrap="none" rtlCol="0">
            <a:spAutoFit/>
          </a:bodyPr>
          <a:lstStyle/>
          <a:p>
            <a:pPr algn="ctr"/>
            <a:r>
              <a:rPr lang="fr-CH" sz="2400" dirty="0"/>
              <a:t>Suite d’indices la plus petite de taille 44:</a:t>
            </a:r>
          </a:p>
          <a:p>
            <a:pPr algn="ctr"/>
            <a:r>
              <a:rPr lang="fr-CH" sz="2400" dirty="0"/>
              <a:t>21221212212232233211322123221123222132323313</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4076757" cy="276999"/>
          </a:xfrm>
          <a:prstGeom prst="rect">
            <a:avLst/>
          </a:prstGeom>
          <a:noFill/>
        </p:spPr>
        <p:txBody>
          <a:bodyPr wrap="none" rtlCol="0">
            <a:spAutoFit/>
          </a:bodyPr>
          <a:lstStyle/>
          <a:p>
            <a:r>
              <a:rPr lang="fr-CH" sz="1200" dirty="0"/>
              <a:t>Source exemple: webdocs.cs.ualberta.ca/~</a:t>
            </a:r>
            <a:r>
              <a:rPr lang="fr-CH" sz="1200" dirty="0" err="1"/>
              <a:t>games</a:t>
            </a:r>
            <a:r>
              <a:rPr lang="fr-CH" sz="1200" dirty="0"/>
              <a:t>/PCP/list.htm</a:t>
            </a:r>
          </a:p>
        </p:txBody>
      </p:sp>
      <p:sp>
        <p:nvSpPr>
          <p:cNvPr id="3" name="ZoneTexte 2">
            <a:extLst>
              <a:ext uri="{FF2B5EF4-FFF2-40B4-BE49-F238E27FC236}">
                <a16:creationId xmlns:a16="http://schemas.microsoft.com/office/drawing/2014/main" id="{02D26C4D-BD6B-4061-86D3-7C6130817B2C}"/>
              </a:ext>
            </a:extLst>
          </p:cNvPr>
          <p:cNvSpPr txBox="1"/>
          <p:nvPr/>
        </p:nvSpPr>
        <p:spPr>
          <a:xfrm>
            <a:off x="280946" y="4861469"/>
            <a:ext cx="11630107" cy="461665"/>
          </a:xfrm>
          <a:prstGeom prst="rect">
            <a:avLst/>
          </a:prstGeom>
          <a:noFill/>
        </p:spPr>
        <p:txBody>
          <a:bodyPr wrap="none" rtlCol="0">
            <a:spAutoFit/>
          </a:bodyPr>
          <a:lstStyle/>
          <a:p>
            <a:r>
              <a:rPr lang="fr-CH" sz="2400" dirty="0"/>
              <a:t>Solution: 101101011011010110100101000101101010110010101110010101010100100010</a:t>
            </a:r>
          </a:p>
        </p:txBody>
      </p:sp>
      <p:sp>
        <p:nvSpPr>
          <p:cNvPr id="9" name="ZoneTexte 8">
            <a:extLst>
              <a:ext uri="{FF2B5EF4-FFF2-40B4-BE49-F238E27FC236}">
                <a16:creationId xmlns:a16="http://schemas.microsoft.com/office/drawing/2014/main" id="{F3591B12-04CD-4A27-8C8C-4F6D1A431137}"/>
              </a:ext>
            </a:extLst>
          </p:cNvPr>
          <p:cNvSpPr txBox="1"/>
          <p:nvPr/>
        </p:nvSpPr>
        <p:spPr>
          <a:xfrm>
            <a:off x="3748128" y="4822153"/>
            <a:ext cx="1661459" cy="954107"/>
          </a:xfrm>
          <a:prstGeom prst="rect">
            <a:avLst/>
          </a:prstGeom>
          <a:noFill/>
        </p:spPr>
        <p:txBody>
          <a:bodyPr wrap="square" rtlCol="0">
            <a:spAutoFit/>
          </a:bodyPr>
          <a:lstStyle/>
          <a:p>
            <a:endParaRPr lang="fr-CH" sz="2800" dirty="0"/>
          </a:p>
          <a:p>
            <a:endParaRPr lang="fr-CH" sz="2800" dirty="0"/>
          </a:p>
        </p:txBody>
      </p:sp>
      <p:pic>
        <p:nvPicPr>
          <p:cNvPr id="10" name="Audio 9">
            <a:hlinkClick r:id="" action="ppaction://media"/>
            <a:extLst>
              <a:ext uri="{FF2B5EF4-FFF2-40B4-BE49-F238E27FC236}">
                <a16:creationId xmlns:a16="http://schemas.microsoft.com/office/drawing/2014/main" id="{E04A3C95-F09E-4DED-8C81-E5E4530BE7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29830229"/>
      </p:ext>
    </p:extLst>
  </p:cSld>
  <p:clrMapOvr>
    <a:masterClrMapping/>
  </p:clrMapOvr>
  <mc:AlternateContent xmlns:mc="http://schemas.openxmlformats.org/markup-compatibility/2006" xmlns:p14="http://schemas.microsoft.com/office/powerpoint/2010/main">
    <mc:Choice Requires="p14">
      <p:transition spd="med" p14:dur="700" advTm="10807">
        <p:fade/>
      </p:transition>
    </mc:Choice>
    <mc:Fallback xmlns="">
      <p:transition spd="med" advTm="10807">
        <p:fade/>
      </p:transition>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1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5"/>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3127779" cy="523220"/>
          </a:xfrm>
          <a:prstGeom prst="rect">
            <a:avLst/>
          </a:prstGeom>
          <a:noFill/>
        </p:spPr>
        <p:txBody>
          <a:bodyPr wrap="none" rtlCol="0">
            <a:spAutoFit/>
          </a:bodyPr>
          <a:lstStyle/>
          <a:p>
            <a:r>
              <a:rPr lang="fr-CH" sz="2800" dirty="0"/>
              <a:t>A = [1111, 1101, 11]</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932213" cy="523220"/>
          </a:xfrm>
          <a:prstGeom prst="rect">
            <a:avLst/>
          </a:prstGeom>
          <a:noFill/>
        </p:spPr>
        <p:txBody>
          <a:bodyPr wrap="none" rtlCol="0">
            <a:spAutoFit/>
          </a:bodyPr>
          <a:lstStyle/>
          <a:p>
            <a:r>
              <a:rPr lang="fr-CH" sz="2800" dirty="0"/>
              <a:t>B = [1110, 1, 1111]</a:t>
            </a:r>
          </a:p>
        </p:txBody>
      </p:sp>
      <p:sp>
        <p:nvSpPr>
          <p:cNvPr id="8" name="ZoneTexte 7">
            <a:extLst>
              <a:ext uri="{FF2B5EF4-FFF2-40B4-BE49-F238E27FC236}">
                <a16:creationId xmlns:a16="http://schemas.microsoft.com/office/drawing/2014/main" id="{F477AFC7-DCAF-492A-A378-46C7FF468C62}"/>
              </a:ext>
            </a:extLst>
          </p:cNvPr>
          <p:cNvSpPr txBox="1"/>
          <p:nvPr/>
        </p:nvSpPr>
        <p:spPr>
          <a:xfrm>
            <a:off x="0" y="6581001"/>
            <a:ext cx="4668522" cy="276999"/>
          </a:xfrm>
          <a:prstGeom prst="rect">
            <a:avLst/>
          </a:prstGeom>
          <a:noFill/>
        </p:spPr>
        <p:txBody>
          <a:bodyPr wrap="none" rtlCol="0">
            <a:spAutoFit/>
          </a:bodyPr>
          <a:lstStyle/>
          <a:p>
            <a:r>
              <a:rPr lang="fr-CH" sz="1200" dirty="0"/>
              <a:t>Source exemple: webdocs.cs.ualberta.ca/~</a:t>
            </a:r>
            <a:r>
              <a:rPr lang="fr-CH" sz="1200" dirty="0" err="1"/>
              <a:t>games</a:t>
            </a:r>
            <a:r>
              <a:rPr lang="fr-CH" sz="1200" dirty="0"/>
              <a:t>/PCP/doc/34_unsol.txt</a:t>
            </a:r>
          </a:p>
        </p:txBody>
      </p:sp>
      <p:sp>
        <p:nvSpPr>
          <p:cNvPr id="9" name="ZoneTexte 8">
            <a:extLst>
              <a:ext uri="{FF2B5EF4-FFF2-40B4-BE49-F238E27FC236}">
                <a16:creationId xmlns:a16="http://schemas.microsoft.com/office/drawing/2014/main" id="{F3591B12-04CD-4A27-8C8C-4F6D1A431137}"/>
              </a:ext>
            </a:extLst>
          </p:cNvPr>
          <p:cNvSpPr txBox="1"/>
          <p:nvPr/>
        </p:nvSpPr>
        <p:spPr>
          <a:xfrm>
            <a:off x="3748128" y="4822153"/>
            <a:ext cx="1661459" cy="954107"/>
          </a:xfrm>
          <a:prstGeom prst="rect">
            <a:avLst/>
          </a:prstGeom>
          <a:noFill/>
        </p:spPr>
        <p:txBody>
          <a:bodyPr wrap="square" rtlCol="0">
            <a:spAutoFit/>
          </a:bodyPr>
          <a:lstStyle/>
          <a:p>
            <a:endParaRPr lang="fr-CH" sz="2800" dirty="0"/>
          </a:p>
          <a:p>
            <a:endParaRPr lang="fr-CH" sz="2800" dirty="0"/>
          </a:p>
        </p:txBody>
      </p:sp>
      <p:sp>
        <p:nvSpPr>
          <p:cNvPr id="10" name="ZoneTexte 9">
            <a:extLst>
              <a:ext uri="{FF2B5EF4-FFF2-40B4-BE49-F238E27FC236}">
                <a16:creationId xmlns:a16="http://schemas.microsoft.com/office/drawing/2014/main" id="{16C156B5-AEB1-4AA4-BA46-309EE6D291C2}"/>
              </a:ext>
            </a:extLst>
          </p:cNvPr>
          <p:cNvSpPr txBox="1"/>
          <p:nvPr/>
        </p:nvSpPr>
        <p:spPr>
          <a:xfrm>
            <a:off x="4954758" y="3198167"/>
            <a:ext cx="2282484" cy="461665"/>
          </a:xfrm>
          <a:prstGeom prst="rect">
            <a:avLst/>
          </a:prstGeom>
          <a:noFill/>
        </p:spPr>
        <p:txBody>
          <a:bodyPr wrap="none" rtlCol="0">
            <a:spAutoFit/>
          </a:bodyPr>
          <a:lstStyle/>
          <a:p>
            <a:r>
              <a:rPr lang="fr-CH" sz="2400" dirty="0"/>
              <a:t>Suite d’indices: ?</a:t>
            </a:r>
          </a:p>
        </p:txBody>
      </p:sp>
      <p:sp>
        <p:nvSpPr>
          <p:cNvPr id="11" name="ZoneTexte 10">
            <a:extLst>
              <a:ext uri="{FF2B5EF4-FFF2-40B4-BE49-F238E27FC236}">
                <a16:creationId xmlns:a16="http://schemas.microsoft.com/office/drawing/2014/main" id="{862A80E0-5943-41E4-B058-0E39851C5119}"/>
              </a:ext>
            </a:extLst>
          </p:cNvPr>
          <p:cNvSpPr txBox="1"/>
          <p:nvPr/>
        </p:nvSpPr>
        <p:spPr>
          <a:xfrm>
            <a:off x="1876860" y="4936565"/>
            <a:ext cx="1757212" cy="584775"/>
          </a:xfrm>
          <a:prstGeom prst="rect">
            <a:avLst/>
          </a:prstGeom>
          <a:noFill/>
        </p:spPr>
        <p:txBody>
          <a:bodyPr wrap="none" rtlCol="0">
            <a:spAutoFit/>
          </a:bodyPr>
          <a:lstStyle/>
          <a:p>
            <a:r>
              <a:rPr lang="fr-CH" sz="3200" dirty="0"/>
              <a:t>Solution?</a:t>
            </a:r>
          </a:p>
        </p:txBody>
      </p:sp>
      <p:pic>
        <p:nvPicPr>
          <p:cNvPr id="12" name="Audio 11">
            <a:hlinkClick r:id="" action="ppaction://media"/>
            <a:extLst>
              <a:ext uri="{FF2B5EF4-FFF2-40B4-BE49-F238E27FC236}">
                <a16:creationId xmlns:a16="http://schemas.microsoft.com/office/drawing/2014/main" id="{DCC14D64-4E25-48D2-A0D7-D686F2F104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92719315"/>
      </p:ext>
    </p:extLst>
  </p:cSld>
  <p:clrMapOvr>
    <a:masterClrMapping/>
  </p:clrMapOvr>
  <mc:AlternateContent xmlns:mc="http://schemas.openxmlformats.org/markup-compatibility/2006" xmlns:p14="http://schemas.microsoft.com/office/powerpoint/2010/main">
    <mc:Choice Requires="p14">
      <p:transition spd="med" p14:dur="700" advTm="36070">
        <p:fade/>
      </p:transition>
    </mc:Choice>
    <mc:Fallback xmlns="">
      <p:transition spd="med" advTm="36070">
        <p:fade/>
      </p:transition>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1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orking on a computer&#10;&#10;Description automatically generated with medium confidence">
            <a:extLst>
              <a:ext uri="{FF2B5EF4-FFF2-40B4-BE49-F238E27FC236}">
                <a16:creationId xmlns:a16="http://schemas.microsoft.com/office/drawing/2014/main" id="{9C9B520B-D470-4239-A076-26FD06178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041400"/>
            <a:ext cx="7162800" cy="4775200"/>
          </a:xfrm>
          <a:prstGeom prst="rect">
            <a:avLst/>
          </a:prstGeom>
        </p:spPr>
      </p:pic>
      <p:pic>
        <p:nvPicPr>
          <p:cNvPr id="1028" name="Picture 4" descr="What is Bug Splat ">
            <a:extLst>
              <a:ext uri="{FF2B5EF4-FFF2-40B4-BE49-F238E27FC236}">
                <a16:creationId xmlns:a16="http://schemas.microsoft.com/office/drawing/2014/main" id="{D9715839-FF8D-4DDE-B43E-419919DCC3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862" y="885825"/>
            <a:ext cx="5248275" cy="5086350"/>
          </a:xfrm>
          <a:prstGeom prst="rect">
            <a:avLst/>
          </a:prstGeom>
          <a:noFill/>
          <a:extLst>
            <a:ext uri="{909E8E84-426E-40DD-AFC4-6F175D3DCCD1}">
              <a14:hiddenFill xmlns:a14="http://schemas.microsoft.com/office/drawing/2010/main">
                <a:solidFill>
                  <a:srgbClr val="FFFFFF"/>
                </a:solidFill>
              </a14:hiddenFill>
            </a:ext>
          </a:extLst>
        </p:spPr>
      </p:pic>
      <p:sp>
        <p:nvSpPr>
          <p:cNvPr id="9" name="Multiplication Sign 8">
            <a:extLst>
              <a:ext uri="{FF2B5EF4-FFF2-40B4-BE49-F238E27FC236}">
                <a16:creationId xmlns:a16="http://schemas.microsoft.com/office/drawing/2014/main" id="{2C79A9B2-BF54-43D6-9DD5-031D8DA8692A}"/>
              </a:ext>
            </a:extLst>
          </p:cNvPr>
          <p:cNvSpPr/>
          <p:nvPr/>
        </p:nvSpPr>
        <p:spPr>
          <a:xfrm>
            <a:off x="1779494" y="-443753"/>
            <a:ext cx="8633012" cy="7745506"/>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0721949"/>
      </p:ext>
    </p:extLst>
  </p:cSld>
  <p:clrMapOvr>
    <a:masterClrMapping/>
  </p:clrMapOvr>
  <mc:AlternateContent xmlns:mc="http://schemas.openxmlformats.org/markup-compatibility/2006" xmlns:p14="http://schemas.microsoft.com/office/powerpoint/2010/main">
    <mc:Choice Requires="p14">
      <p:transition spd="med" p14:dur="700" advTm="5824">
        <p:fade/>
      </p:transition>
    </mc:Choice>
    <mc:Fallback xmlns="">
      <p:transition spd="med" advTm="58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9F453D9-D6E9-44AB-A49A-52A6733A9C92}"/>
              </a:ext>
            </a:extLst>
          </p:cNvPr>
          <p:cNvSpPr txBox="1"/>
          <p:nvPr/>
        </p:nvSpPr>
        <p:spPr>
          <a:xfrm>
            <a:off x="2858062" y="3244334"/>
            <a:ext cx="6687472" cy="369332"/>
          </a:xfrm>
          <a:prstGeom prst="rect">
            <a:avLst/>
          </a:prstGeom>
          <a:noFill/>
        </p:spPr>
        <p:txBody>
          <a:bodyPr wrap="none" rtlCol="0">
            <a:spAutoFit/>
          </a:bodyPr>
          <a:lstStyle/>
          <a:p>
            <a:r>
              <a:rPr lang="fr-CH" dirty="0"/>
              <a:t>[Une fois prêt, rajout d’une petite démonstration du site avec le lien]</a:t>
            </a:r>
          </a:p>
        </p:txBody>
      </p:sp>
      <p:pic>
        <p:nvPicPr>
          <p:cNvPr id="5" name="Audio 4">
            <a:hlinkClick r:id="" action="ppaction://media"/>
            <a:extLst>
              <a:ext uri="{FF2B5EF4-FFF2-40B4-BE49-F238E27FC236}">
                <a16:creationId xmlns:a16="http://schemas.microsoft.com/office/drawing/2014/main" id="{889356CA-C7D1-4E6C-9BA0-F27B152628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01027924"/>
      </p:ext>
    </p:extLst>
  </p:cSld>
  <p:clrMapOvr>
    <a:masterClrMapping/>
  </p:clrMapOvr>
  <mc:AlternateContent xmlns:mc="http://schemas.openxmlformats.org/markup-compatibility/2006" xmlns:p14="http://schemas.microsoft.com/office/powerpoint/2010/main">
    <mc:Choice Requires="p14">
      <p:transition spd="med" p14:dur="700" advTm="31147">
        <p:fade/>
      </p:transition>
    </mc:Choice>
    <mc:Fallback xmlns="">
      <p:transition spd="med" advTm="31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articles de toilette, cosmétique&#10;&#10;Description générée automatiquement">
            <a:extLst>
              <a:ext uri="{FF2B5EF4-FFF2-40B4-BE49-F238E27FC236}">
                <a16:creationId xmlns:a16="http://schemas.microsoft.com/office/drawing/2014/main" id="{DC9F7393-54C5-4663-B0F0-0ECA0918972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519771" y="1152939"/>
            <a:ext cx="8557592" cy="5705061"/>
          </a:xfrm>
        </p:spPr>
      </p:pic>
      <p:pic>
        <p:nvPicPr>
          <p:cNvPr id="3" name="Audio 2">
            <a:hlinkClick r:id="" action="ppaction://media"/>
            <a:extLst>
              <a:ext uri="{FF2B5EF4-FFF2-40B4-BE49-F238E27FC236}">
                <a16:creationId xmlns:a16="http://schemas.microsoft.com/office/drawing/2014/main" id="{FC6F764D-EF75-4FB2-BC27-56CC0FCF21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92347305"/>
      </p:ext>
    </p:extLst>
  </p:cSld>
  <p:clrMapOvr>
    <a:masterClrMapping/>
  </p:clrMapOvr>
  <mc:AlternateContent xmlns:mc="http://schemas.openxmlformats.org/markup-compatibility/2006" xmlns:p14="http://schemas.microsoft.com/office/powerpoint/2010/main">
    <mc:Choice Requires="p14">
      <p:transition spd="med" p14:dur="700" advTm="6395">
        <p:fade/>
      </p:transition>
    </mc:Choice>
    <mc:Fallback xmlns="">
      <p:transition spd="med" advTm="63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C41431-3FA6-450B-8035-B2A614EA7BE4}"/>
              </a:ext>
            </a:extLst>
          </p:cNvPr>
          <p:cNvSpPr>
            <a:spLocks noGrp="1"/>
          </p:cNvSpPr>
          <p:nvPr>
            <p:ph type="title"/>
          </p:nvPr>
        </p:nvSpPr>
        <p:spPr/>
        <p:txBody>
          <a:bodyPr/>
          <a:lstStyle/>
          <a:p>
            <a:endParaRPr lang="fr-CH"/>
          </a:p>
        </p:txBody>
      </p:sp>
      <p:pic>
        <p:nvPicPr>
          <p:cNvPr id="22" name="Espace réservé du contenu 21" descr="Une image contenant texte&#10;&#10;Description générée automatiquement">
            <a:extLst>
              <a:ext uri="{FF2B5EF4-FFF2-40B4-BE49-F238E27FC236}">
                <a16:creationId xmlns:a16="http://schemas.microsoft.com/office/drawing/2014/main" id="{FC1DD1EA-4C93-440D-9B1A-CC5744FCABE6}"/>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059074" y="1042894"/>
            <a:ext cx="7157712" cy="4772212"/>
          </a:xfrm>
        </p:spPr>
      </p:pic>
      <p:pic>
        <p:nvPicPr>
          <p:cNvPr id="24" name="Image 23">
            <a:extLst>
              <a:ext uri="{FF2B5EF4-FFF2-40B4-BE49-F238E27FC236}">
                <a16:creationId xmlns:a16="http://schemas.microsoft.com/office/drawing/2014/main" id="{BB9E0B8C-4C7E-4E45-BB49-44594F107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916" y="1042894"/>
            <a:ext cx="2684369" cy="4772212"/>
          </a:xfrm>
          <a:prstGeom prst="rect">
            <a:avLst/>
          </a:prstGeom>
        </p:spPr>
      </p:pic>
      <p:sp>
        <p:nvSpPr>
          <p:cNvPr id="26" name="Signe de multiplication 25">
            <a:extLst>
              <a:ext uri="{FF2B5EF4-FFF2-40B4-BE49-F238E27FC236}">
                <a16:creationId xmlns:a16="http://schemas.microsoft.com/office/drawing/2014/main" id="{0DCAA253-297E-4ACE-9BF5-69CA9851F678}"/>
              </a:ext>
            </a:extLst>
          </p:cNvPr>
          <p:cNvSpPr/>
          <p:nvPr/>
        </p:nvSpPr>
        <p:spPr>
          <a:xfrm>
            <a:off x="3252546" y="-685078"/>
            <a:ext cx="9028270" cy="850895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27" name="Image 26">
            <a:extLst>
              <a:ext uri="{FF2B5EF4-FFF2-40B4-BE49-F238E27FC236}">
                <a16:creationId xmlns:a16="http://schemas.microsoft.com/office/drawing/2014/main" id="{409D9DE0-84C5-4E41-8371-91B03C1D5AD6}"/>
              </a:ext>
            </a:extLst>
          </p:cNvPr>
          <p:cNvPicPr>
            <a:picLocks noChangeAspect="1"/>
          </p:cNvPicPr>
          <p:nvPr/>
        </p:nvPicPr>
        <p:blipFill>
          <a:blip r:embed="rId8"/>
          <a:stretch>
            <a:fillRect/>
          </a:stretch>
        </p:blipFill>
        <p:spPr>
          <a:xfrm>
            <a:off x="326953" y="1588362"/>
            <a:ext cx="3983240" cy="3855649"/>
          </a:xfrm>
          <a:prstGeom prst="rect">
            <a:avLst/>
          </a:prstGeom>
        </p:spPr>
      </p:pic>
      <p:pic>
        <p:nvPicPr>
          <p:cNvPr id="4" name="Audio 3">
            <a:hlinkClick r:id="" action="ppaction://media"/>
            <a:extLst>
              <a:ext uri="{FF2B5EF4-FFF2-40B4-BE49-F238E27FC236}">
                <a16:creationId xmlns:a16="http://schemas.microsoft.com/office/drawing/2014/main" id="{1C49DBB6-FA4A-4042-85DA-8743DF50918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785761182"/>
      </p:ext>
    </p:extLst>
  </p:cSld>
  <p:clrMapOvr>
    <a:masterClrMapping/>
  </p:clrMapOvr>
  <mc:AlternateContent xmlns:mc="http://schemas.openxmlformats.org/markup-compatibility/2006" xmlns:p14="http://schemas.microsoft.com/office/powerpoint/2010/main">
    <mc:Choice Requires="p14">
      <p:transition spd="med" p14:dur="700" advTm="10644">
        <p:fade/>
      </p:transition>
    </mc:Choice>
    <mc:Fallback xmlns="">
      <p:transition spd="med" advTm="106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D6A657-10A8-48CA-B78A-97AE1F586178}"/>
              </a:ext>
            </a:extLst>
          </p:cNvPr>
          <p:cNvSpPr>
            <a:spLocks noGrp="1"/>
          </p:cNvSpPr>
          <p:nvPr>
            <p:ph type="title"/>
          </p:nvPr>
        </p:nvSpPr>
        <p:spPr/>
        <p:txBody>
          <a:bodyPr/>
          <a:lstStyle/>
          <a:p>
            <a:endParaRPr lang="fr-CH"/>
          </a:p>
        </p:txBody>
      </p:sp>
      <p:pic>
        <p:nvPicPr>
          <p:cNvPr id="5" name="Espace réservé du contenu 4" descr="Une image contenant texte, homme, cravate, personne&#10;&#10;Description générée automatiquement">
            <a:extLst>
              <a:ext uri="{FF2B5EF4-FFF2-40B4-BE49-F238E27FC236}">
                <a16:creationId xmlns:a16="http://schemas.microsoft.com/office/drawing/2014/main" id="{CF327103-6B48-46E9-A361-59DF2021296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016375" y="694064"/>
            <a:ext cx="4159250" cy="5673287"/>
          </a:xfrm>
        </p:spPr>
      </p:pic>
      <p:pic>
        <p:nvPicPr>
          <p:cNvPr id="4" name="Audio 3">
            <a:hlinkClick r:id="" action="ppaction://media"/>
            <a:extLst>
              <a:ext uri="{FF2B5EF4-FFF2-40B4-BE49-F238E27FC236}">
                <a16:creationId xmlns:a16="http://schemas.microsoft.com/office/drawing/2014/main" id="{B196CD19-8253-4833-858C-33C5A1BA50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47385511"/>
      </p:ext>
    </p:extLst>
  </p:cSld>
  <p:clrMapOvr>
    <a:masterClrMapping/>
  </p:clrMapOvr>
  <mc:AlternateContent xmlns:mc="http://schemas.openxmlformats.org/markup-compatibility/2006" xmlns:p14="http://schemas.microsoft.com/office/powerpoint/2010/main">
    <mc:Choice Requires="p14">
      <p:transition spd="med" p14:dur="700" advTm="10412">
        <p:fade/>
      </p:transition>
    </mc:Choice>
    <mc:Fallback xmlns="">
      <p:transition spd="med" advTm="1041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6750F68-9FA5-46A3-BCA2-D4F258069469}"/>
              </a:ext>
            </a:extLst>
          </p:cNvPr>
          <p:cNvSpPr txBox="1"/>
          <p:nvPr/>
        </p:nvSpPr>
        <p:spPr>
          <a:xfrm>
            <a:off x="3375561" y="3225909"/>
            <a:ext cx="2720439" cy="769441"/>
          </a:xfrm>
          <a:prstGeom prst="rect">
            <a:avLst/>
          </a:prstGeom>
          <a:noFill/>
        </p:spPr>
        <p:txBody>
          <a:bodyPr wrap="square" rtlCol="0">
            <a:spAutoFit/>
          </a:bodyPr>
          <a:lstStyle/>
          <a:p>
            <a:r>
              <a:rPr lang="fr-CH" sz="4400" dirty="0"/>
              <a:t>A,B,C,D,….</a:t>
            </a:r>
          </a:p>
        </p:txBody>
      </p:sp>
      <p:sp>
        <p:nvSpPr>
          <p:cNvPr id="8" name="ZoneTexte 7">
            <a:extLst>
              <a:ext uri="{FF2B5EF4-FFF2-40B4-BE49-F238E27FC236}">
                <a16:creationId xmlns:a16="http://schemas.microsoft.com/office/drawing/2014/main" id="{C81AD522-FF62-4D30-9A42-7C1372E9150D}"/>
              </a:ext>
            </a:extLst>
          </p:cNvPr>
          <p:cNvSpPr txBox="1"/>
          <p:nvPr/>
        </p:nvSpPr>
        <p:spPr>
          <a:xfrm>
            <a:off x="6316830" y="2561962"/>
            <a:ext cx="1749197" cy="769441"/>
          </a:xfrm>
          <a:prstGeom prst="rect">
            <a:avLst/>
          </a:prstGeom>
          <a:noFill/>
        </p:spPr>
        <p:txBody>
          <a:bodyPr wrap="none" rtlCol="0">
            <a:spAutoFit/>
          </a:bodyPr>
          <a:lstStyle/>
          <a:p>
            <a:r>
              <a:rPr lang="fr-CH" sz="4400" dirty="0"/>
              <a:t>4,3,7,2</a:t>
            </a:r>
          </a:p>
        </p:txBody>
      </p:sp>
      <p:sp>
        <p:nvSpPr>
          <p:cNvPr id="9" name="ZoneTexte 8">
            <a:extLst>
              <a:ext uri="{FF2B5EF4-FFF2-40B4-BE49-F238E27FC236}">
                <a16:creationId xmlns:a16="http://schemas.microsoft.com/office/drawing/2014/main" id="{76F1EF11-BDB9-4985-8AF1-9ED8B35D9C25}"/>
              </a:ext>
            </a:extLst>
          </p:cNvPr>
          <p:cNvSpPr txBox="1"/>
          <p:nvPr/>
        </p:nvSpPr>
        <p:spPr>
          <a:xfrm>
            <a:off x="6378546" y="4154212"/>
            <a:ext cx="2063385" cy="769441"/>
          </a:xfrm>
          <a:prstGeom prst="rect">
            <a:avLst/>
          </a:prstGeom>
          <a:noFill/>
        </p:spPr>
        <p:txBody>
          <a:bodyPr wrap="none" rtlCol="0">
            <a:spAutoFit/>
          </a:bodyPr>
          <a:lstStyle/>
          <a:p>
            <a:pPr algn="ctr"/>
            <a:r>
              <a:rPr lang="fr-CH" sz="4400" dirty="0"/>
              <a:t>@,*,&amp;,$</a:t>
            </a:r>
          </a:p>
        </p:txBody>
      </p:sp>
      <p:sp>
        <p:nvSpPr>
          <p:cNvPr id="10" name="Ellipse 9">
            <a:extLst>
              <a:ext uri="{FF2B5EF4-FFF2-40B4-BE49-F238E27FC236}">
                <a16:creationId xmlns:a16="http://schemas.microsoft.com/office/drawing/2014/main" id="{5FC30E1E-3C11-47CA-87B8-477BD11D132B}"/>
              </a:ext>
            </a:extLst>
          </p:cNvPr>
          <p:cNvSpPr/>
          <p:nvPr/>
        </p:nvSpPr>
        <p:spPr>
          <a:xfrm>
            <a:off x="2925374" y="1952332"/>
            <a:ext cx="6502400" cy="3415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ZoneTexte 10">
            <a:extLst>
              <a:ext uri="{FF2B5EF4-FFF2-40B4-BE49-F238E27FC236}">
                <a16:creationId xmlns:a16="http://schemas.microsoft.com/office/drawing/2014/main" id="{6AE9C5E1-BC1F-4516-826E-BE9F18B148D5}"/>
              </a:ext>
            </a:extLst>
          </p:cNvPr>
          <p:cNvSpPr txBox="1"/>
          <p:nvPr/>
        </p:nvSpPr>
        <p:spPr>
          <a:xfrm>
            <a:off x="4590075" y="1141367"/>
            <a:ext cx="3011850" cy="923330"/>
          </a:xfrm>
          <a:prstGeom prst="rect">
            <a:avLst/>
          </a:prstGeom>
          <a:noFill/>
        </p:spPr>
        <p:txBody>
          <a:bodyPr wrap="none" rtlCol="0">
            <a:spAutoFit/>
          </a:bodyPr>
          <a:lstStyle/>
          <a:p>
            <a:r>
              <a:rPr lang="fr-CH" sz="5400" dirty="0"/>
              <a:t>Alphabets</a:t>
            </a:r>
          </a:p>
        </p:txBody>
      </p:sp>
      <p:pic>
        <p:nvPicPr>
          <p:cNvPr id="3" name="Audio 2">
            <a:hlinkClick r:id="" action="ppaction://media"/>
            <a:extLst>
              <a:ext uri="{FF2B5EF4-FFF2-40B4-BE49-F238E27FC236}">
                <a16:creationId xmlns:a16="http://schemas.microsoft.com/office/drawing/2014/main" id="{B547A653-625D-4AE3-8ED8-B2F3C9D83F7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pic>
        <p:nvPicPr>
          <p:cNvPr id="5" name="Espace réservé du contenu 4">
            <a:extLst>
              <a:ext uri="{FF2B5EF4-FFF2-40B4-BE49-F238E27FC236}">
                <a16:creationId xmlns:a16="http://schemas.microsoft.com/office/drawing/2014/main" id="{53DE160A-DA7F-4AC6-BBF9-59C7E0006CBC}"/>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280132" y="1322876"/>
            <a:ext cx="7631736" cy="4248325"/>
          </a:xfrm>
        </p:spPr>
      </p:pic>
    </p:spTree>
    <p:custDataLst>
      <p:tags r:id="rId1"/>
    </p:custDataLst>
    <p:extLst>
      <p:ext uri="{BB962C8B-B14F-4D97-AF65-F5344CB8AC3E}">
        <p14:creationId xmlns:p14="http://schemas.microsoft.com/office/powerpoint/2010/main" val="2580753211"/>
      </p:ext>
    </p:extLst>
  </p:cSld>
  <p:clrMapOvr>
    <a:masterClrMapping/>
  </p:clrMapOvr>
  <mc:AlternateContent xmlns:mc="http://schemas.openxmlformats.org/markup-compatibility/2006" xmlns:p14="http://schemas.microsoft.com/office/powerpoint/2010/main">
    <mc:Choice Requires="p14">
      <p:transition spd="med" p14:dur="700" advTm="32332">
        <p:fade/>
      </p:transition>
    </mc:Choice>
    <mc:Fallback xmlns="">
      <p:transition spd="med" advTm="323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xit" presetSubtype="0" fill="hold" nodeType="with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3"/>
                </p:tgtEl>
              </p:cMediaNode>
            </p:audio>
          </p:childTnLst>
        </p:cTn>
      </p:par>
    </p:tnLst>
    <p:bldLst>
      <p:bldP spid="6" grpId="0"/>
      <p:bldP spid="8" grpId="0"/>
      <p:bldP spid="9" grpId="0"/>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6"/>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[0, 01, 110]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[100, 00, 11]</a:t>
            </a:r>
          </a:p>
        </p:txBody>
      </p:sp>
      <p:sp>
        <p:nvSpPr>
          <p:cNvPr id="9" name="Accolade ouvrante 8">
            <a:extLst>
              <a:ext uri="{FF2B5EF4-FFF2-40B4-BE49-F238E27FC236}">
                <a16:creationId xmlns:a16="http://schemas.microsoft.com/office/drawing/2014/main" id="{EFEDBE24-46F3-4282-A3C0-CBC53031072D}"/>
              </a:ext>
            </a:extLst>
          </p:cNvPr>
          <p:cNvSpPr/>
          <p:nvPr/>
        </p:nvSpPr>
        <p:spPr>
          <a:xfrm rot="16200000">
            <a:off x="4084594" y="1901041"/>
            <a:ext cx="256988" cy="1674059"/>
          </a:xfrm>
          <a:prstGeom prst="leftBrace">
            <a:avLst/>
          </a:prstGeom>
          <a:noFill/>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0" name="Accolade ouvrante 9">
            <a:extLst>
              <a:ext uri="{FF2B5EF4-FFF2-40B4-BE49-F238E27FC236}">
                <a16:creationId xmlns:a16="http://schemas.microsoft.com/office/drawing/2014/main" id="{BEB0397B-42E3-4E91-9265-6B2FF31EF339}"/>
              </a:ext>
            </a:extLst>
          </p:cNvPr>
          <p:cNvSpPr/>
          <p:nvPr/>
        </p:nvSpPr>
        <p:spPr>
          <a:xfrm rot="16200000">
            <a:off x="8269621" y="1806912"/>
            <a:ext cx="256988" cy="1862319"/>
          </a:xfrm>
          <a:prstGeom prst="leftBrace">
            <a:avLst/>
          </a:prstGeom>
          <a:noFill/>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H"/>
          </a:p>
        </p:txBody>
      </p:sp>
      <p:sp>
        <p:nvSpPr>
          <p:cNvPr id="11" name="ZoneTexte 10">
            <a:extLst>
              <a:ext uri="{FF2B5EF4-FFF2-40B4-BE49-F238E27FC236}">
                <a16:creationId xmlns:a16="http://schemas.microsoft.com/office/drawing/2014/main" id="{13BEA7DE-8D69-4FEA-97E4-CE8E09A67A1F}"/>
              </a:ext>
            </a:extLst>
          </p:cNvPr>
          <p:cNvSpPr txBox="1"/>
          <p:nvPr/>
        </p:nvSpPr>
        <p:spPr>
          <a:xfrm>
            <a:off x="3577337" y="2758915"/>
            <a:ext cx="1271502" cy="461665"/>
          </a:xfrm>
          <a:prstGeom prst="rect">
            <a:avLst/>
          </a:prstGeom>
          <a:noFill/>
        </p:spPr>
        <p:txBody>
          <a:bodyPr wrap="none" rtlCol="0">
            <a:spAutoFit/>
          </a:bodyPr>
          <a:lstStyle/>
          <a:p>
            <a:r>
              <a:rPr lang="fr-CH" sz="2400" dirty="0">
                <a:solidFill>
                  <a:srgbClr val="92D050"/>
                </a:solidFill>
              </a:rPr>
              <a:t>Taille = 3</a:t>
            </a:r>
          </a:p>
        </p:txBody>
      </p:sp>
      <p:sp>
        <p:nvSpPr>
          <p:cNvPr id="12" name="ZoneTexte 11">
            <a:extLst>
              <a:ext uri="{FF2B5EF4-FFF2-40B4-BE49-F238E27FC236}">
                <a16:creationId xmlns:a16="http://schemas.microsoft.com/office/drawing/2014/main" id="{861D0A2E-D9D9-4110-AA3A-A2D816848998}"/>
              </a:ext>
            </a:extLst>
          </p:cNvPr>
          <p:cNvSpPr txBox="1"/>
          <p:nvPr/>
        </p:nvSpPr>
        <p:spPr>
          <a:xfrm>
            <a:off x="7762364" y="2738070"/>
            <a:ext cx="1271502" cy="461665"/>
          </a:xfrm>
          <a:prstGeom prst="rect">
            <a:avLst/>
          </a:prstGeom>
          <a:noFill/>
        </p:spPr>
        <p:txBody>
          <a:bodyPr wrap="none" rtlCol="0">
            <a:spAutoFit/>
          </a:bodyPr>
          <a:lstStyle/>
          <a:p>
            <a:r>
              <a:rPr lang="fr-CH" sz="2400" dirty="0">
                <a:solidFill>
                  <a:srgbClr val="92D050"/>
                </a:solidFill>
              </a:rPr>
              <a:t>Taille = 3</a:t>
            </a:r>
          </a:p>
        </p:txBody>
      </p:sp>
      <p:sp>
        <p:nvSpPr>
          <p:cNvPr id="14" name="ZoneTexte 13">
            <a:extLst>
              <a:ext uri="{FF2B5EF4-FFF2-40B4-BE49-F238E27FC236}">
                <a16:creationId xmlns:a16="http://schemas.microsoft.com/office/drawing/2014/main" id="{398D0F12-4B5E-47F8-B0AF-2DEEF13ABEF5}"/>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pic>
        <p:nvPicPr>
          <p:cNvPr id="16" name="Audio 15">
            <a:hlinkClick r:id="" action="ppaction://media"/>
            <a:extLst>
              <a:ext uri="{FF2B5EF4-FFF2-40B4-BE49-F238E27FC236}">
                <a16:creationId xmlns:a16="http://schemas.microsoft.com/office/drawing/2014/main" id="{1F42C3C7-0DE9-4281-9E8F-A01F576418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4236136190"/>
      </p:ext>
    </p:extLst>
  </p:cSld>
  <p:clrMapOvr>
    <a:masterClrMapping/>
  </p:clrMapOvr>
  <mc:AlternateContent xmlns:mc="http://schemas.openxmlformats.org/markup-compatibility/2006" xmlns:p14="http://schemas.microsoft.com/office/powerpoint/2010/main">
    <mc:Choice Requires="p14">
      <p:transition spd="med" p14:dur="700" advTm="35815">
        <p:fade/>
      </p:transition>
    </mc:Choice>
    <mc:Fallback xmlns="">
      <p:transition spd="med" advTm="358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6"/>
                </p:tgtEl>
              </p:cMediaNode>
            </p:audio>
          </p:childTnLst>
        </p:cTn>
      </p:par>
    </p:tnLst>
    <p:bldLst>
      <p:bldP spid="6" grpId="0"/>
      <p:bldP spid="7" grpId="0"/>
      <p:bldP spid="9" grpId="0" animBg="1"/>
      <p:bldP spid="10" grpId="0" animBg="1"/>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5"/>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a:t>
            </a:r>
            <a:r>
              <a:rPr lang="fr-CH" sz="2800" dirty="0">
                <a:solidFill>
                  <a:srgbClr val="FF66CC"/>
                </a:solidFill>
              </a:rPr>
              <a:t>0</a:t>
            </a:r>
            <a:r>
              <a:rPr lang="fr-CH" sz="2800" dirty="0"/>
              <a:t>, 01, 110]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a:t>
            </a:r>
            <a:r>
              <a:rPr lang="fr-CH" sz="2800" dirty="0">
                <a:solidFill>
                  <a:srgbClr val="FF66CC"/>
                </a:solidFill>
              </a:rPr>
              <a:t>100</a:t>
            </a:r>
            <a:r>
              <a:rPr lang="fr-CH" sz="2800" dirty="0"/>
              <a:t>, 00, 11]</a:t>
            </a:r>
          </a:p>
        </p:txBody>
      </p:sp>
      <p:sp>
        <p:nvSpPr>
          <p:cNvPr id="2" name="ZoneTexte 1">
            <a:extLst>
              <a:ext uri="{FF2B5EF4-FFF2-40B4-BE49-F238E27FC236}">
                <a16:creationId xmlns:a16="http://schemas.microsoft.com/office/drawing/2014/main" id="{F26E5974-0840-4AE2-A623-B6035B8A9303}"/>
              </a:ext>
            </a:extLst>
          </p:cNvPr>
          <p:cNvSpPr txBox="1"/>
          <p:nvPr/>
        </p:nvSpPr>
        <p:spPr>
          <a:xfrm>
            <a:off x="5266290" y="3198167"/>
            <a:ext cx="1386918" cy="461665"/>
          </a:xfrm>
          <a:prstGeom prst="rect">
            <a:avLst/>
          </a:prstGeom>
          <a:noFill/>
        </p:spPr>
        <p:txBody>
          <a:bodyPr wrap="none" rtlCol="0">
            <a:spAutoFit/>
          </a:bodyPr>
          <a:lstStyle/>
          <a:p>
            <a:r>
              <a:rPr lang="fr-CH" sz="2400" dirty="0">
                <a:solidFill>
                  <a:srgbClr val="FF66CC"/>
                </a:solidFill>
              </a:rPr>
              <a:t>Indice = 1</a:t>
            </a:r>
          </a:p>
        </p:txBody>
      </p:sp>
      <p:sp>
        <p:nvSpPr>
          <p:cNvPr id="13" name="ZoneTexte 12">
            <a:extLst>
              <a:ext uri="{FF2B5EF4-FFF2-40B4-BE49-F238E27FC236}">
                <a16:creationId xmlns:a16="http://schemas.microsoft.com/office/drawing/2014/main" id="{9A5C132E-B6EA-4B1F-A45D-CA42EBFE2667}"/>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pic>
        <p:nvPicPr>
          <p:cNvPr id="8" name="Audio 7">
            <a:hlinkClick r:id="" action="ppaction://media"/>
            <a:extLst>
              <a:ext uri="{FF2B5EF4-FFF2-40B4-BE49-F238E27FC236}">
                <a16:creationId xmlns:a16="http://schemas.microsoft.com/office/drawing/2014/main" id="{AC236193-576B-4A47-ACC0-C40102B9AC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17053005"/>
      </p:ext>
    </p:extLst>
  </p:cSld>
  <p:clrMapOvr>
    <a:masterClrMapping/>
  </p:clrMapOvr>
  <mc:AlternateContent xmlns:mc="http://schemas.openxmlformats.org/markup-compatibility/2006" xmlns:p14="http://schemas.microsoft.com/office/powerpoint/2010/main">
    <mc:Choice Requires="p14">
      <p:transition spd="med" p14:dur="700" advTm="11434">
        <p:fade/>
      </p:transition>
    </mc:Choice>
    <mc:Fallback xmlns="">
      <p:transition spd="med" advTm="114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AC2C93DB-3E2C-4A8E-9170-9E69812E4499}"/>
                  </a:ext>
                </a:extLst>
              </p:cNvPr>
              <p:cNvSpPr txBox="1"/>
              <p:nvPr/>
            </p:nvSpPr>
            <p:spPr>
              <a:xfrm>
                <a:off x="5166134" y="1117599"/>
                <a:ext cx="793615"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fr-CH" i="1" smtClean="0">
                              <a:solidFill>
                                <a:srgbClr val="00B0F0"/>
                              </a:solidFill>
                              <a:latin typeface="Cambria Math" panose="02040503050406030204" pitchFamily="18" charset="0"/>
                            </a:rPr>
                          </m:ctrlPr>
                        </m:naryPr>
                        <m:sub/>
                        <m:sup/>
                        <m:e/>
                      </m:nary>
                    </m:oMath>
                  </m:oMathPara>
                </a14:m>
                <a:endParaRPr lang="fr-CH" dirty="0">
                  <a:solidFill>
                    <a:srgbClr val="00B0F0"/>
                  </a:solidFill>
                </a:endParaRPr>
              </a:p>
            </p:txBody>
          </p:sp>
        </mc:Choice>
        <mc:Fallback xmlns="">
          <p:sp>
            <p:nvSpPr>
              <p:cNvPr id="4" name="ZoneTexte 3">
                <a:extLst>
                  <a:ext uri="{FF2B5EF4-FFF2-40B4-BE49-F238E27FC236}">
                    <a16:creationId xmlns:a16="http://schemas.microsoft.com/office/drawing/2014/main" id="{AC2C93DB-3E2C-4A8E-9170-9E69812E4499}"/>
                  </a:ext>
                </a:extLst>
              </p:cNvPr>
              <p:cNvSpPr txBox="1">
                <a:spLocks noRot="1" noChangeAspect="1" noMove="1" noResize="1" noEditPoints="1" noAdjustHandles="1" noChangeArrowheads="1" noChangeShapeType="1" noTextEdit="1"/>
              </p:cNvSpPr>
              <p:nvPr/>
            </p:nvSpPr>
            <p:spPr>
              <a:xfrm>
                <a:off x="5166134" y="1117599"/>
                <a:ext cx="793615" cy="763094"/>
              </a:xfrm>
              <a:prstGeom prst="rect">
                <a:avLst/>
              </a:prstGeom>
              <a:blipFill>
                <a:blip r:embed="rId4"/>
                <a:stretch>
                  <a:fillRect/>
                </a:stretch>
              </a:blipFill>
            </p:spPr>
            <p:txBody>
              <a:bodyPr/>
              <a:lstStyle/>
              <a:p>
                <a:r>
                  <a:rPr lang="fr-CH">
                    <a:noFill/>
                  </a:rPr>
                  <a:t> </a:t>
                </a:r>
              </a:p>
            </p:txBody>
          </p:sp>
        </mc:Fallback>
      </mc:AlternateContent>
      <p:sp>
        <p:nvSpPr>
          <p:cNvPr id="5" name="ZoneTexte 4">
            <a:extLst>
              <a:ext uri="{FF2B5EF4-FFF2-40B4-BE49-F238E27FC236}">
                <a16:creationId xmlns:a16="http://schemas.microsoft.com/office/drawing/2014/main" id="{D6E64DE4-0A30-497D-9C26-C7CCFE54069A}"/>
              </a:ext>
            </a:extLst>
          </p:cNvPr>
          <p:cNvSpPr txBox="1"/>
          <p:nvPr/>
        </p:nvSpPr>
        <p:spPr>
          <a:xfrm>
            <a:off x="5562941" y="1099671"/>
            <a:ext cx="1289135" cy="646331"/>
          </a:xfrm>
          <a:prstGeom prst="rect">
            <a:avLst/>
          </a:prstGeom>
          <a:noFill/>
        </p:spPr>
        <p:txBody>
          <a:bodyPr wrap="none" rtlCol="0">
            <a:spAutoFit/>
          </a:bodyPr>
          <a:lstStyle/>
          <a:p>
            <a:r>
              <a:rPr lang="fr-CH" sz="3600" dirty="0">
                <a:solidFill>
                  <a:srgbClr val="00B0F0"/>
                </a:solidFill>
              </a:rPr>
              <a:t>={0,1}</a:t>
            </a:r>
          </a:p>
        </p:txBody>
      </p:sp>
      <p:sp>
        <p:nvSpPr>
          <p:cNvPr id="6" name="ZoneTexte 5">
            <a:extLst>
              <a:ext uri="{FF2B5EF4-FFF2-40B4-BE49-F238E27FC236}">
                <a16:creationId xmlns:a16="http://schemas.microsoft.com/office/drawing/2014/main" id="{EEEC3D9B-7DFD-4D31-ABF6-2AD9B257D443}"/>
              </a:ext>
            </a:extLst>
          </p:cNvPr>
          <p:cNvSpPr txBox="1"/>
          <p:nvPr/>
        </p:nvSpPr>
        <p:spPr>
          <a:xfrm>
            <a:off x="2757372" y="2214851"/>
            <a:ext cx="2396810" cy="523220"/>
          </a:xfrm>
          <a:prstGeom prst="rect">
            <a:avLst/>
          </a:prstGeom>
          <a:noFill/>
        </p:spPr>
        <p:txBody>
          <a:bodyPr wrap="none" rtlCol="0">
            <a:spAutoFit/>
          </a:bodyPr>
          <a:lstStyle/>
          <a:p>
            <a:r>
              <a:rPr lang="fr-CH" sz="2800" dirty="0"/>
              <a:t>A = [0, </a:t>
            </a:r>
            <a:r>
              <a:rPr lang="fr-CH" sz="2800" dirty="0">
                <a:solidFill>
                  <a:srgbClr val="FF66CC"/>
                </a:solidFill>
              </a:rPr>
              <a:t>01</a:t>
            </a:r>
            <a:r>
              <a:rPr lang="fr-CH" sz="2800" dirty="0"/>
              <a:t>, 110]</a:t>
            </a:r>
          </a:p>
        </p:txBody>
      </p:sp>
      <p:sp>
        <p:nvSpPr>
          <p:cNvPr id="7" name="ZoneTexte 6">
            <a:extLst>
              <a:ext uri="{FF2B5EF4-FFF2-40B4-BE49-F238E27FC236}">
                <a16:creationId xmlns:a16="http://schemas.microsoft.com/office/drawing/2014/main" id="{11B5DAA0-011D-415A-B091-1B46CDB146F0}"/>
              </a:ext>
            </a:extLst>
          </p:cNvPr>
          <p:cNvSpPr txBox="1"/>
          <p:nvPr/>
        </p:nvSpPr>
        <p:spPr>
          <a:xfrm>
            <a:off x="6867900" y="2214851"/>
            <a:ext cx="2566728" cy="523220"/>
          </a:xfrm>
          <a:prstGeom prst="rect">
            <a:avLst/>
          </a:prstGeom>
          <a:noFill/>
        </p:spPr>
        <p:txBody>
          <a:bodyPr wrap="none" rtlCol="0">
            <a:spAutoFit/>
          </a:bodyPr>
          <a:lstStyle/>
          <a:p>
            <a:r>
              <a:rPr lang="fr-CH" sz="2800" dirty="0"/>
              <a:t>B = [100, </a:t>
            </a:r>
            <a:r>
              <a:rPr lang="fr-CH" sz="2800" dirty="0">
                <a:solidFill>
                  <a:srgbClr val="FF66CC"/>
                </a:solidFill>
              </a:rPr>
              <a:t>00</a:t>
            </a:r>
            <a:r>
              <a:rPr lang="fr-CH" sz="2800" dirty="0"/>
              <a:t>, 11]</a:t>
            </a:r>
          </a:p>
        </p:txBody>
      </p:sp>
      <p:sp>
        <p:nvSpPr>
          <p:cNvPr id="2" name="ZoneTexte 1">
            <a:extLst>
              <a:ext uri="{FF2B5EF4-FFF2-40B4-BE49-F238E27FC236}">
                <a16:creationId xmlns:a16="http://schemas.microsoft.com/office/drawing/2014/main" id="{F26E5974-0840-4AE2-A623-B6035B8A9303}"/>
              </a:ext>
            </a:extLst>
          </p:cNvPr>
          <p:cNvSpPr txBox="1"/>
          <p:nvPr/>
        </p:nvSpPr>
        <p:spPr>
          <a:xfrm>
            <a:off x="5266290" y="3198167"/>
            <a:ext cx="1386918" cy="461665"/>
          </a:xfrm>
          <a:prstGeom prst="rect">
            <a:avLst/>
          </a:prstGeom>
          <a:noFill/>
        </p:spPr>
        <p:txBody>
          <a:bodyPr wrap="none" rtlCol="0">
            <a:spAutoFit/>
          </a:bodyPr>
          <a:lstStyle/>
          <a:p>
            <a:r>
              <a:rPr lang="fr-CH" sz="2400" dirty="0">
                <a:solidFill>
                  <a:srgbClr val="FF66CC"/>
                </a:solidFill>
              </a:rPr>
              <a:t>Indice = 2</a:t>
            </a:r>
          </a:p>
        </p:txBody>
      </p:sp>
      <p:sp>
        <p:nvSpPr>
          <p:cNvPr id="8" name="ZoneTexte 7">
            <a:extLst>
              <a:ext uri="{FF2B5EF4-FFF2-40B4-BE49-F238E27FC236}">
                <a16:creationId xmlns:a16="http://schemas.microsoft.com/office/drawing/2014/main" id="{1EFCBEF6-67D2-4A46-A27E-577A94C70F74}"/>
              </a:ext>
            </a:extLst>
          </p:cNvPr>
          <p:cNvSpPr txBox="1"/>
          <p:nvPr/>
        </p:nvSpPr>
        <p:spPr>
          <a:xfrm>
            <a:off x="0" y="6581001"/>
            <a:ext cx="1876860" cy="276999"/>
          </a:xfrm>
          <a:prstGeom prst="rect">
            <a:avLst/>
          </a:prstGeom>
          <a:noFill/>
        </p:spPr>
        <p:txBody>
          <a:bodyPr wrap="none" rtlCol="0">
            <a:spAutoFit/>
          </a:bodyPr>
          <a:lstStyle/>
          <a:p>
            <a:r>
              <a:rPr lang="fr-CH" sz="1200" dirty="0"/>
              <a:t>Source exemple: </a:t>
            </a:r>
            <a:r>
              <a:rPr lang="fr-CH" sz="1200" dirty="0" err="1"/>
              <a:t>Wikipedia</a:t>
            </a:r>
            <a:endParaRPr lang="fr-CH" sz="1200" dirty="0"/>
          </a:p>
        </p:txBody>
      </p:sp>
      <p:pic>
        <p:nvPicPr>
          <p:cNvPr id="9" name="Audio 8">
            <a:hlinkClick r:id="" action="ppaction://media"/>
            <a:extLst>
              <a:ext uri="{FF2B5EF4-FFF2-40B4-BE49-F238E27FC236}">
                <a16:creationId xmlns:a16="http://schemas.microsoft.com/office/drawing/2014/main" id="{E33E9B12-FC1F-4AFA-90F5-A81E2B2F39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51725355"/>
      </p:ext>
    </p:extLst>
  </p:cSld>
  <p:clrMapOvr>
    <a:masterClrMapping/>
  </p:clrMapOvr>
  <mc:AlternateContent xmlns:mc="http://schemas.openxmlformats.org/markup-compatibility/2006" xmlns:p14="http://schemas.microsoft.com/office/powerpoint/2010/main">
    <mc:Choice Requires="p14">
      <p:transition spd="med" p14:dur="700" advTm="3725">
        <p:fade/>
      </p:transition>
    </mc:Choice>
    <mc:Fallback xmlns="">
      <p:transition spd="med" advTm="37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2.1|2.4"/>
</p:tagLst>
</file>

<file path=ppt/tags/tag10.xml><?xml version="1.0" encoding="utf-8"?>
<p:tagLst xmlns:a="http://schemas.openxmlformats.org/drawingml/2006/main" xmlns:r="http://schemas.openxmlformats.org/officeDocument/2006/relationships" xmlns:p="http://schemas.openxmlformats.org/presentationml/2006/main">
  <p:tag name="TIMING" val="|3.4|25.9"/>
</p:tagLst>
</file>

<file path=ppt/tags/tag11.xml><?xml version="1.0" encoding="utf-8"?>
<p:tagLst xmlns:a="http://schemas.openxmlformats.org/drawingml/2006/main" xmlns:r="http://schemas.openxmlformats.org/officeDocument/2006/relationships" xmlns:p="http://schemas.openxmlformats.org/presentationml/2006/main">
  <p:tag name="TIMING" val="|3.4|25.9"/>
</p:tagLst>
</file>

<file path=ppt/tags/tag2.xml><?xml version="1.0" encoding="utf-8"?>
<p:tagLst xmlns:a="http://schemas.openxmlformats.org/drawingml/2006/main" xmlns:r="http://schemas.openxmlformats.org/officeDocument/2006/relationships" xmlns:p="http://schemas.openxmlformats.org/presentationml/2006/main">
  <p:tag name="TIMING" val="|4.2"/>
</p:tagLst>
</file>

<file path=ppt/tags/tag3.xml><?xml version="1.0" encoding="utf-8"?>
<p:tagLst xmlns:a="http://schemas.openxmlformats.org/drawingml/2006/main" xmlns:r="http://schemas.openxmlformats.org/officeDocument/2006/relationships" xmlns:p="http://schemas.openxmlformats.org/presentationml/2006/main">
  <p:tag name="TIMING" val="|2.8|2|8|2.3|2.7|5.7"/>
</p:tagLst>
</file>

<file path=ppt/tags/tag4.xml><?xml version="1.0" encoding="utf-8"?>
<p:tagLst xmlns:a="http://schemas.openxmlformats.org/drawingml/2006/main" xmlns:r="http://schemas.openxmlformats.org/officeDocument/2006/relationships" xmlns:p="http://schemas.openxmlformats.org/presentationml/2006/main">
  <p:tag name="TIMING" val="|15.7|2.1"/>
</p:tagLst>
</file>

<file path=ppt/tags/tag5.xml><?xml version="1.0" encoding="utf-8"?>
<p:tagLst xmlns:a="http://schemas.openxmlformats.org/drawingml/2006/main" xmlns:r="http://schemas.openxmlformats.org/officeDocument/2006/relationships" xmlns:p="http://schemas.openxmlformats.org/presentationml/2006/main">
  <p:tag name="TIMING" val="|5.1|2.9|6|3.1|4.1"/>
</p:tagLst>
</file>

<file path=ppt/tags/tag6.xml><?xml version="1.0" encoding="utf-8"?>
<p:tagLst xmlns:a="http://schemas.openxmlformats.org/drawingml/2006/main" xmlns:r="http://schemas.openxmlformats.org/officeDocument/2006/relationships" xmlns:p="http://schemas.openxmlformats.org/presentationml/2006/main">
  <p:tag name="TIMING" val="|0.6|1.8"/>
</p:tagLst>
</file>

<file path=ppt/tags/tag7.xml><?xml version="1.0" encoding="utf-8"?>
<p:tagLst xmlns:a="http://schemas.openxmlformats.org/drawingml/2006/main" xmlns:r="http://schemas.openxmlformats.org/officeDocument/2006/relationships" xmlns:p="http://schemas.openxmlformats.org/presentationml/2006/main">
  <p:tag name="TIMING" val="|4.3|1.7"/>
</p:tagLst>
</file>

<file path=ppt/tags/tag8.xml><?xml version="1.0" encoding="utf-8"?>
<p:tagLst xmlns:a="http://schemas.openxmlformats.org/drawingml/2006/main" xmlns:r="http://schemas.openxmlformats.org/officeDocument/2006/relationships" xmlns:p="http://schemas.openxmlformats.org/presentationml/2006/main">
  <p:tag name="TIMING" val="|1|2.7"/>
</p:tagLst>
</file>

<file path=ppt/tags/tag9.xml><?xml version="1.0" encoding="utf-8"?>
<p:tagLst xmlns:a="http://schemas.openxmlformats.org/drawingml/2006/main" xmlns:r="http://schemas.openxmlformats.org/officeDocument/2006/relationships" xmlns:p="http://schemas.openxmlformats.org/presentationml/2006/main">
  <p:tag name="TIMING" val="|12|2.7"/>
</p:tagLst>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1267</TotalTime>
  <Words>1699</Words>
  <Application>Microsoft Office PowerPoint</Application>
  <PresentationFormat>Widescreen</PresentationFormat>
  <Paragraphs>225</Paragraphs>
  <Slides>28</Slides>
  <Notes>27</Notes>
  <HiddenSlides>0</HiddenSlides>
  <MMClips>26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Cambria Math</vt:lpstr>
      <vt:lpstr>Gotham Black</vt:lpstr>
      <vt:lpstr>Office Theme</vt:lpstr>
      <vt:lpstr>Le Problème de Correspondance de Post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Problème de Correspondance de Post</dc:title>
  <dc:creator>Loic CORDEIRO FONSECA</dc:creator>
  <cp:lastModifiedBy>Loic CORDEIRO FONSECA</cp:lastModifiedBy>
  <cp:revision>7</cp:revision>
  <dcterms:created xsi:type="dcterms:W3CDTF">2022-02-25T16:55:27Z</dcterms:created>
  <dcterms:modified xsi:type="dcterms:W3CDTF">2022-03-07T13:56:05Z</dcterms:modified>
</cp:coreProperties>
</file>